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5" r:id="rId5"/>
  </p:sldMasterIdLst>
  <p:notesMasterIdLst>
    <p:notesMasterId r:id="rId34"/>
  </p:notesMasterIdLst>
  <p:sldIdLst>
    <p:sldId id="298" r:id="rId6"/>
    <p:sldId id="336" r:id="rId7"/>
    <p:sldId id="301" r:id="rId8"/>
    <p:sldId id="318" r:id="rId9"/>
    <p:sldId id="319" r:id="rId10"/>
    <p:sldId id="320" r:id="rId11"/>
    <p:sldId id="300" r:id="rId12"/>
    <p:sldId id="313" r:id="rId13"/>
    <p:sldId id="316" r:id="rId14"/>
    <p:sldId id="324" r:id="rId15"/>
    <p:sldId id="325" r:id="rId16"/>
    <p:sldId id="314" r:id="rId17"/>
    <p:sldId id="326" r:id="rId18"/>
    <p:sldId id="327" r:id="rId19"/>
    <p:sldId id="328" r:id="rId20"/>
    <p:sldId id="315" r:id="rId21"/>
    <p:sldId id="332" r:id="rId22"/>
    <p:sldId id="333" r:id="rId23"/>
    <p:sldId id="334" r:id="rId24"/>
    <p:sldId id="302" r:id="rId25"/>
    <p:sldId id="335" r:id="rId26"/>
    <p:sldId id="303" r:id="rId27"/>
    <p:sldId id="322" r:id="rId28"/>
    <p:sldId id="309" r:id="rId29"/>
    <p:sldId id="312" r:id="rId30"/>
    <p:sldId id="323" r:id="rId31"/>
    <p:sldId id="310" r:id="rId32"/>
    <p:sldId id="266"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CE"/>
    <a:srgbClr val="09AFEB"/>
    <a:srgbClr val="FFFFFF"/>
    <a:srgbClr val="E3F6FA"/>
    <a:srgbClr val="8FCFE6"/>
    <a:srgbClr val="036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34366-EE3A-4750-BDAE-3567AA01F570}" v="8" dt="2026-03-06T09:23:17.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0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Kukielka" userId="17ad6ec0-9f8d-4e6a-85ed-7c09e47b484f" providerId="ADAL" clId="{02716C55-5C86-438C-ACD5-366E04737DEA}"/>
    <pc:docChg chg="custSel addSld delSld modSld">
      <pc:chgData name="R Kukielka" userId="17ad6ec0-9f8d-4e6a-85ed-7c09e47b484f" providerId="ADAL" clId="{02716C55-5C86-438C-ACD5-366E04737DEA}" dt="2026-03-06T09:24:30.025" v="65" actId="2696"/>
      <pc:docMkLst>
        <pc:docMk/>
      </pc:docMkLst>
      <pc:sldChg chg="del">
        <pc:chgData name="R Kukielka" userId="17ad6ec0-9f8d-4e6a-85ed-7c09e47b484f" providerId="ADAL" clId="{02716C55-5C86-438C-ACD5-366E04737DEA}" dt="2026-03-06T09:24:30.025" v="65" actId="2696"/>
        <pc:sldMkLst>
          <pc:docMk/>
          <pc:sldMk cId="0" sldId="258"/>
        </pc:sldMkLst>
      </pc:sldChg>
      <pc:sldChg chg="addSp delSp modSp add mod">
        <pc:chgData name="R Kukielka" userId="17ad6ec0-9f8d-4e6a-85ed-7c09e47b484f" providerId="ADAL" clId="{02716C55-5C86-438C-ACD5-366E04737DEA}" dt="2026-03-06T09:24:16.146" v="64" actId="20577"/>
        <pc:sldMkLst>
          <pc:docMk/>
          <pc:sldMk cId="1023417168" sldId="336"/>
        </pc:sldMkLst>
        <pc:spChg chg="mod">
          <ac:chgData name="R Kukielka" userId="17ad6ec0-9f8d-4e6a-85ed-7c09e47b484f" providerId="ADAL" clId="{02716C55-5C86-438C-ACD5-366E04737DEA}" dt="2026-03-06T09:24:16.146" v="64" actId="20577"/>
          <ac:spMkLst>
            <pc:docMk/>
            <pc:sldMk cId="1023417168" sldId="336"/>
            <ac:spMk id="10" creationId="{ACF6326C-9602-946D-C757-15683CF464FA}"/>
          </ac:spMkLst>
        </pc:spChg>
        <pc:spChg chg="mod">
          <ac:chgData name="R Kukielka" userId="17ad6ec0-9f8d-4e6a-85ed-7c09e47b484f" providerId="ADAL" clId="{02716C55-5C86-438C-ACD5-366E04737DEA}" dt="2026-03-06T09:24:01.612" v="47" actId="20577"/>
          <ac:spMkLst>
            <pc:docMk/>
            <pc:sldMk cId="1023417168" sldId="336"/>
            <ac:spMk id="11" creationId="{0A3A058F-838D-627A-542D-5FA43FC1DBE4}"/>
          </ac:spMkLst>
        </pc:spChg>
        <pc:picChg chg="del">
          <ac:chgData name="R Kukielka" userId="17ad6ec0-9f8d-4e6a-85ed-7c09e47b484f" providerId="ADAL" clId="{02716C55-5C86-438C-ACD5-366E04737DEA}" dt="2026-03-06T09:22:04.806" v="2" actId="21"/>
          <ac:picMkLst>
            <pc:docMk/>
            <pc:sldMk cId="1023417168" sldId="336"/>
            <ac:picMk id="2" creationId="{4F6464E5-2EC1-2E9E-F210-F4E0242D38A3}"/>
          </ac:picMkLst>
        </pc:picChg>
        <pc:picChg chg="add mod">
          <ac:chgData name="R Kukielka" userId="17ad6ec0-9f8d-4e6a-85ed-7c09e47b484f" providerId="ADAL" clId="{02716C55-5C86-438C-ACD5-366E04737DEA}" dt="2026-03-06T09:23:23.605" v="15" actId="14100"/>
          <ac:picMkLst>
            <pc:docMk/>
            <pc:sldMk cId="1023417168" sldId="336"/>
            <ac:picMk id="4" creationId="{8E1BF90E-E0BC-6DEA-D105-DFBEA032DC35}"/>
          </ac:picMkLst>
        </pc:picChg>
        <pc:picChg chg="add mod">
          <ac:chgData name="R Kukielka" userId="17ad6ec0-9f8d-4e6a-85ed-7c09e47b484f" providerId="ADAL" clId="{02716C55-5C86-438C-ACD5-366E04737DEA}" dt="2026-03-06T09:23:17.905" v="14" actId="14100"/>
          <ac:picMkLst>
            <pc:docMk/>
            <pc:sldMk cId="1023417168" sldId="336"/>
            <ac:picMk id="5" creationId="{10C4D986-DDE6-15E9-348B-830B9A0F1EA4}"/>
          </ac:picMkLst>
        </pc:picChg>
        <pc:picChg chg="del">
          <ac:chgData name="R Kukielka" userId="17ad6ec0-9f8d-4e6a-85ed-7c09e47b484f" providerId="ADAL" clId="{02716C55-5C86-438C-ACD5-366E04737DEA}" dt="2026-03-06T09:22:02.201" v="1" actId="21"/>
          <ac:picMkLst>
            <pc:docMk/>
            <pc:sldMk cId="1023417168" sldId="336"/>
            <ac:picMk id="15" creationId="{BF20B247-5F6F-DA9A-A9B2-C8F7BA799C8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Sassoon Infant Std" panose="020B0503020103030203" pitchFamily="34" charset="0"/>
              </a:defRPr>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Sassoon Infant Std" panose="020B0503020103030203" pitchFamily="34" charset="0"/>
              </a:defRPr>
            </a:lvl1pPr>
          </a:lstStyle>
          <a:p>
            <a:fld id="{45B87F36-FE31-124C-998A-8713CC6EEEE4}" type="datetimeFigureOut">
              <a:rPr lang="en-GB" smtClean="0"/>
              <a:pPr/>
              <a:t>06/03/2026</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Sassoon Infant Std" panose="020B0503020103030203" pitchFamily="34" charset="0"/>
              </a:defRPr>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Sassoon Infant Std" panose="020B0503020103030203" pitchFamily="34" charset="0"/>
              </a:defRPr>
            </a:lvl1pPr>
          </a:lstStyle>
          <a:p>
            <a:fld id="{410E8FB0-9F67-2247-A3BB-141ACE018D5A}" type="slidenum">
              <a:rPr lang="en-GB" smtClean="0"/>
              <a:pPr/>
              <a:t>‹#›</a:t>
            </a:fld>
            <a:endParaRPr lang="en-GB"/>
          </a:p>
        </p:txBody>
      </p:sp>
    </p:spTree>
    <p:extLst>
      <p:ext uri="{BB962C8B-B14F-4D97-AF65-F5344CB8AC3E}">
        <p14:creationId xmlns:p14="http://schemas.microsoft.com/office/powerpoint/2010/main" val="281541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assoon Infant Std" panose="020B0503020103030203" pitchFamily="34" charset="0"/>
        <a:ea typeface="+mn-ea"/>
        <a:cs typeface="+mn-cs"/>
      </a:defRPr>
    </a:lvl1pPr>
    <a:lvl2pPr marL="457200" algn="l" defTabSz="914400" rtl="0" eaLnBrk="1" latinLnBrk="0" hangingPunct="1">
      <a:defRPr sz="1200" b="0" i="0" kern="1200">
        <a:solidFill>
          <a:schemeClr val="tx1"/>
        </a:solidFill>
        <a:latin typeface="Sassoon Infant Std" panose="020B0503020103030203" pitchFamily="34" charset="0"/>
        <a:ea typeface="+mn-ea"/>
        <a:cs typeface="+mn-cs"/>
      </a:defRPr>
    </a:lvl2pPr>
    <a:lvl3pPr marL="914400" algn="l" defTabSz="914400" rtl="0" eaLnBrk="1" latinLnBrk="0" hangingPunct="1">
      <a:defRPr sz="1200" b="0" i="0" kern="1200">
        <a:solidFill>
          <a:schemeClr val="tx1"/>
        </a:solidFill>
        <a:latin typeface="Sassoon Infant Std" panose="020B0503020103030203" pitchFamily="34" charset="0"/>
        <a:ea typeface="+mn-ea"/>
        <a:cs typeface="+mn-cs"/>
      </a:defRPr>
    </a:lvl3pPr>
    <a:lvl4pPr marL="1371600" algn="l" defTabSz="914400" rtl="0" eaLnBrk="1" latinLnBrk="0" hangingPunct="1">
      <a:defRPr sz="1200" b="0" i="0" kern="1200">
        <a:solidFill>
          <a:schemeClr val="tx1"/>
        </a:solidFill>
        <a:latin typeface="Sassoon Infant Std" panose="020B0503020103030203" pitchFamily="34" charset="0"/>
        <a:ea typeface="+mn-ea"/>
        <a:cs typeface="+mn-cs"/>
      </a:defRPr>
    </a:lvl4pPr>
    <a:lvl5pPr marL="1828800" algn="l" defTabSz="914400" rtl="0" eaLnBrk="1" latinLnBrk="0" hangingPunct="1">
      <a:defRPr sz="1200" b="0" i="0" kern="1200">
        <a:solidFill>
          <a:schemeClr val="tx1"/>
        </a:solidFill>
        <a:latin typeface="Sassoon Infant Std" panose="020B0503020103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fd6f18662e_0_1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fd6f18662e_0_15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a:extLst>
            <a:ext uri="{FF2B5EF4-FFF2-40B4-BE49-F238E27FC236}">
              <a16:creationId xmlns:a16="http://schemas.microsoft.com/office/drawing/2014/main" id="{56D9E8E9-1694-15C5-A302-381027D288B6}"/>
            </a:ext>
          </a:extLst>
        </p:cNvPr>
        <p:cNvGrpSpPr/>
        <p:nvPr/>
      </p:nvGrpSpPr>
      <p:grpSpPr>
        <a:xfrm>
          <a:off x="0" y="0"/>
          <a:ext cx="0" cy="0"/>
          <a:chOff x="0" y="0"/>
          <a:chExt cx="0" cy="0"/>
        </a:xfrm>
      </p:grpSpPr>
      <p:sp>
        <p:nvSpPr>
          <p:cNvPr id="354" name="Google Shape;354;gfd6f18662e_0_897:notes">
            <a:extLst>
              <a:ext uri="{FF2B5EF4-FFF2-40B4-BE49-F238E27FC236}">
                <a16:creationId xmlns:a16="http://schemas.microsoft.com/office/drawing/2014/main" id="{F45E1960-0260-DBCC-77C2-8CBBD2D53B7C}"/>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a:extLst>
              <a:ext uri="{FF2B5EF4-FFF2-40B4-BE49-F238E27FC236}">
                <a16:creationId xmlns:a16="http://schemas.microsoft.com/office/drawing/2014/main" id="{5E8685BC-22F3-8653-7DC9-BF597616F957}"/>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747660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70726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a:extLst>
            <a:ext uri="{FF2B5EF4-FFF2-40B4-BE49-F238E27FC236}">
              <a16:creationId xmlns:a16="http://schemas.microsoft.com/office/drawing/2014/main" id="{CDC02C86-182D-3057-F64B-165B9631BA47}"/>
            </a:ext>
          </a:extLst>
        </p:cNvPr>
        <p:cNvGrpSpPr/>
        <p:nvPr/>
      </p:nvGrpSpPr>
      <p:grpSpPr>
        <a:xfrm>
          <a:off x="0" y="0"/>
          <a:ext cx="0" cy="0"/>
          <a:chOff x="0" y="0"/>
          <a:chExt cx="0" cy="0"/>
        </a:xfrm>
      </p:grpSpPr>
      <p:sp>
        <p:nvSpPr>
          <p:cNvPr id="354" name="Google Shape;354;gfd6f18662e_0_897:notes">
            <a:extLst>
              <a:ext uri="{FF2B5EF4-FFF2-40B4-BE49-F238E27FC236}">
                <a16:creationId xmlns:a16="http://schemas.microsoft.com/office/drawing/2014/main" id="{A8009560-19A7-58B4-C6DB-D2FA667B85E8}"/>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a:extLst>
              <a:ext uri="{FF2B5EF4-FFF2-40B4-BE49-F238E27FC236}">
                <a16:creationId xmlns:a16="http://schemas.microsoft.com/office/drawing/2014/main" id="{608AECAD-E00E-DA13-8BD3-D1F11B2FA6C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81425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a:extLst>
            <a:ext uri="{FF2B5EF4-FFF2-40B4-BE49-F238E27FC236}">
              <a16:creationId xmlns:a16="http://schemas.microsoft.com/office/drawing/2014/main" id="{02E26F4A-A47E-1788-2F94-952B4DC5348C}"/>
            </a:ext>
          </a:extLst>
        </p:cNvPr>
        <p:cNvGrpSpPr/>
        <p:nvPr/>
      </p:nvGrpSpPr>
      <p:grpSpPr>
        <a:xfrm>
          <a:off x="0" y="0"/>
          <a:ext cx="0" cy="0"/>
          <a:chOff x="0" y="0"/>
          <a:chExt cx="0" cy="0"/>
        </a:xfrm>
      </p:grpSpPr>
      <p:sp>
        <p:nvSpPr>
          <p:cNvPr id="354" name="Google Shape;354;gfd6f18662e_0_897:notes">
            <a:extLst>
              <a:ext uri="{FF2B5EF4-FFF2-40B4-BE49-F238E27FC236}">
                <a16:creationId xmlns:a16="http://schemas.microsoft.com/office/drawing/2014/main" id="{04D15C70-0F89-5B5E-FC0B-F2885DA19AB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a:extLst>
              <a:ext uri="{FF2B5EF4-FFF2-40B4-BE49-F238E27FC236}">
                <a16:creationId xmlns:a16="http://schemas.microsoft.com/office/drawing/2014/main" id="{9F82BA32-3F00-7F2D-276C-4F9D3F60A0D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846115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a:extLst>
            <a:ext uri="{FF2B5EF4-FFF2-40B4-BE49-F238E27FC236}">
              <a16:creationId xmlns:a16="http://schemas.microsoft.com/office/drawing/2014/main" id="{6F3AF9AA-731D-EAE8-F9F1-26CC69C2D71E}"/>
            </a:ext>
          </a:extLst>
        </p:cNvPr>
        <p:cNvGrpSpPr/>
        <p:nvPr/>
      </p:nvGrpSpPr>
      <p:grpSpPr>
        <a:xfrm>
          <a:off x="0" y="0"/>
          <a:ext cx="0" cy="0"/>
          <a:chOff x="0" y="0"/>
          <a:chExt cx="0" cy="0"/>
        </a:xfrm>
      </p:grpSpPr>
      <p:sp>
        <p:nvSpPr>
          <p:cNvPr id="354" name="Google Shape;354;gfd6f18662e_0_897:notes">
            <a:extLst>
              <a:ext uri="{FF2B5EF4-FFF2-40B4-BE49-F238E27FC236}">
                <a16:creationId xmlns:a16="http://schemas.microsoft.com/office/drawing/2014/main" id="{C5C59E86-3B13-D84B-7ECF-F723D0D7B11A}"/>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a:extLst>
              <a:ext uri="{FF2B5EF4-FFF2-40B4-BE49-F238E27FC236}">
                <a16:creationId xmlns:a16="http://schemas.microsoft.com/office/drawing/2014/main" id="{3EA44FF0-6755-FBE7-0638-1AACFCA5C222}"/>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4013466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644672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347801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896761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109538" y="757238"/>
            <a:ext cx="6729412" cy="3784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94874" y="4793739"/>
            <a:ext cx="5558988" cy="4541437"/>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787508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61037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86b4f709f_0_6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f86b4f709f_0_6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80594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GB"/>
              <a:t>Model using the corner of the page to turn a book, rather than ‘swiping’. </a:t>
            </a:r>
            <a:endParaRPr/>
          </a:p>
        </p:txBody>
      </p:sp>
    </p:spTree>
    <p:extLst>
      <p:ext uri="{BB962C8B-B14F-4D97-AF65-F5344CB8AC3E}">
        <p14:creationId xmlns:p14="http://schemas.microsoft.com/office/powerpoint/2010/main" val="844922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328277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721520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215178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74708" indent="-174708">
              <a:buFontTx/>
              <a:buChar char="-"/>
            </a:pPr>
            <a:r>
              <a:rPr lang="en-GB" baseline="0"/>
              <a:t>Ensure that children are not being given a smart phone too soon – we know children are accessing YouTube videos that are not suitable and games beyond their age range</a:t>
            </a:r>
          </a:p>
          <a:p>
            <a:pPr marL="174708" indent="-174708">
              <a:buFontTx/>
              <a:buChar char="-"/>
            </a:pPr>
            <a:endParaRPr/>
          </a:p>
        </p:txBody>
      </p:sp>
    </p:spTree>
    <p:extLst>
      <p:ext uri="{BB962C8B-B14F-4D97-AF65-F5344CB8AC3E}">
        <p14:creationId xmlns:p14="http://schemas.microsoft.com/office/powerpoint/2010/main" val="1464750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589815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B83A29-8BE4-4992-A3C9-5CD4F2A917F8}" type="slidenum">
              <a:rPr lang="en-GB" smtClean="0"/>
              <a:t>28</a:t>
            </a:fld>
            <a:endParaRPr lang="en-GB"/>
          </a:p>
        </p:txBody>
      </p:sp>
    </p:spTree>
    <p:extLst>
      <p:ext uri="{BB962C8B-B14F-4D97-AF65-F5344CB8AC3E}">
        <p14:creationId xmlns:p14="http://schemas.microsoft.com/office/powerpoint/2010/main" val="263558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fd6f18662e_0_75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fd6f18662e_0_75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38149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86b4f709f_0_6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f86b4f709f_0_6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298605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86b4f709f_0_6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f86b4f709f_0_6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GB"/>
              <a:t>e.g. Stanle</a:t>
            </a:r>
            <a:r>
              <a:rPr lang="en-GB" baseline="0"/>
              <a:t>y Cups, Air Up bottles</a:t>
            </a:r>
            <a:endParaRPr/>
          </a:p>
        </p:txBody>
      </p:sp>
    </p:spTree>
    <p:extLst>
      <p:ext uri="{BB962C8B-B14F-4D97-AF65-F5344CB8AC3E}">
        <p14:creationId xmlns:p14="http://schemas.microsoft.com/office/powerpoint/2010/main" val="341658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86b4f709f_0_6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f86b4f709f_0_6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157258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82395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22496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a:extLst>
            <a:ext uri="{FF2B5EF4-FFF2-40B4-BE49-F238E27FC236}">
              <a16:creationId xmlns:a16="http://schemas.microsoft.com/office/drawing/2014/main" id="{B791D931-C9DB-EABC-E7B8-920F41BC5CA7}"/>
            </a:ext>
          </a:extLst>
        </p:cNvPr>
        <p:cNvGrpSpPr/>
        <p:nvPr/>
      </p:nvGrpSpPr>
      <p:grpSpPr>
        <a:xfrm>
          <a:off x="0" y="0"/>
          <a:ext cx="0" cy="0"/>
          <a:chOff x="0" y="0"/>
          <a:chExt cx="0" cy="0"/>
        </a:xfrm>
      </p:grpSpPr>
      <p:sp>
        <p:nvSpPr>
          <p:cNvPr id="354" name="Google Shape;354;gfd6f18662e_0_897:notes">
            <a:extLst>
              <a:ext uri="{FF2B5EF4-FFF2-40B4-BE49-F238E27FC236}">
                <a16:creationId xmlns:a16="http://schemas.microsoft.com/office/drawing/2014/main" id="{32D0A926-5494-F6D8-5EA4-CBE2E302F8CE}"/>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a:extLst>
              <a:ext uri="{FF2B5EF4-FFF2-40B4-BE49-F238E27FC236}">
                <a16:creationId xmlns:a16="http://schemas.microsoft.com/office/drawing/2014/main" id="{26420A90-350F-502A-4B44-602D27046933}"/>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818206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60907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DA4A8-38F3-4461-B444-A9C5AC7DD2AD}" type="datetimeFigureOut">
              <a:rPr lang="en-GB" smtClean="0"/>
              <a:t>06/03/2026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DC5909-3B6D-4980-BA8A-58A10E9F311A}" type="slidenum">
              <a:rPr lang="en-GB" smtClean="0"/>
              <a:t>‹#›</a:t>
            </a:fld>
            <a:endParaRPr lang="en-GB"/>
          </a:p>
        </p:txBody>
      </p:sp>
    </p:spTree>
    <p:extLst>
      <p:ext uri="{BB962C8B-B14F-4D97-AF65-F5344CB8AC3E}">
        <p14:creationId xmlns:p14="http://schemas.microsoft.com/office/powerpoint/2010/main" val="342414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3164087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3 Hierarchy diagram 01">
  <p:cSld name="003 Hierarchy diagram 01">
    <p:spTree>
      <p:nvGrpSpPr>
        <p:cNvPr id="1" name="Shape 18"/>
        <p:cNvGrpSpPr/>
        <p:nvPr/>
      </p:nvGrpSpPr>
      <p:grpSpPr>
        <a:xfrm>
          <a:off x="0" y="0"/>
          <a:ext cx="0" cy="0"/>
          <a:chOff x="0" y="0"/>
          <a:chExt cx="0" cy="0"/>
        </a:xfrm>
      </p:grpSpPr>
      <p:cxnSp>
        <p:nvCxnSpPr>
          <p:cNvPr id="9" name="Google Shape;21;p4">
            <a:extLst>
              <a:ext uri="{FF2B5EF4-FFF2-40B4-BE49-F238E27FC236}">
                <a16:creationId xmlns:a16="http://schemas.microsoft.com/office/drawing/2014/main" id="{322C33A9-E680-5A5C-6A1D-D66578777CE5}"/>
              </a:ext>
            </a:extLst>
          </p:cNvPr>
          <p:cNvCxnSpPr>
            <a:cxnSpLocks/>
          </p:cNvCxnSpPr>
          <p:nvPr userDrawn="1"/>
        </p:nvCxnSpPr>
        <p:spPr>
          <a:xfrm flipV="1">
            <a:off x="7472964" y="1912672"/>
            <a:ext cx="0" cy="1153287"/>
          </a:xfrm>
          <a:prstGeom prst="straightConnector1">
            <a:avLst/>
          </a:prstGeom>
          <a:noFill/>
          <a:ln w="28575" cap="rnd" cmpd="sng">
            <a:solidFill>
              <a:schemeClr val="accent5"/>
            </a:solidFill>
            <a:prstDash val="solid"/>
            <a:round/>
            <a:headEnd type="none" w="med" len="med"/>
            <a:tailEnd type="none" w="med" len="med"/>
          </a:ln>
        </p:spPr>
      </p:cxnSp>
      <p:cxnSp>
        <p:nvCxnSpPr>
          <p:cNvPr id="20" name="Google Shape;20;p4"/>
          <p:cNvCxnSpPr/>
          <p:nvPr/>
        </p:nvCxnSpPr>
        <p:spPr>
          <a:xfrm rot="10800000">
            <a:off x="1932385" y="1913211"/>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1" name="Google Shape;21;p4"/>
          <p:cNvCxnSpPr/>
          <p:nvPr/>
        </p:nvCxnSpPr>
        <p:spPr>
          <a:xfrm rot="10800000">
            <a:off x="4503474" y="191267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2" name="Google Shape;22;p4"/>
          <p:cNvCxnSpPr/>
          <p:nvPr/>
        </p:nvCxnSpPr>
        <p:spPr>
          <a:xfrm rot="10800000">
            <a:off x="10299662" y="1912673"/>
            <a:ext cx="0" cy="1321400"/>
          </a:xfrm>
          <a:prstGeom prst="straightConnector1">
            <a:avLst/>
          </a:prstGeom>
          <a:noFill/>
          <a:ln w="28575" cap="rnd" cmpd="sng">
            <a:solidFill>
              <a:schemeClr val="accent5"/>
            </a:solidFill>
            <a:prstDash val="solid"/>
            <a:round/>
            <a:headEnd type="none" w="med" len="med"/>
            <a:tailEnd type="none" w="med" len="med"/>
          </a:ln>
        </p:spPr>
      </p:cxnSp>
      <p:grpSp>
        <p:nvGrpSpPr>
          <p:cNvPr id="23" name="Google Shape;23;p4"/>
          <p:cNvGrpSpPr/>
          <p:nvPr/>
        </p:nvGrpSpPr>
        <p:grpSpPr>
          <a:xfrm>
            <a:off x="694487" y="2122672"/>
            <a:ext cx="8107325" cy="620075"/>
            <a:chOff x="167963" y="3475675"/>
            <a:chExt cx="8832150" cy="646450"/>
          </a:xfrm>
        </p:grpSpPr>
        <p:sp>
          <p:nvSpPr>
            <p:cNvPr id="24" name="Google Shape;24;p4"/>
            <p:cNvSpPr/>
            <p:nvPr/>
          </p:nvSpPr>
          <p:spPr>
            <a:xfrm>
              <a:off x="16796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25" name="Google Shape;25;p4"/>
            <p:cNvSpPr/>
            <p:nvPr/>
          </p:nvSpPr>
          <p:spPr>
            <a:xfrm>
              <a:off x="319189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26" name="Google Shape;26;p4"/>
            <p:cNvSpPr/>
            <p:nvPr/>
          </p:nvSpPr>
          <p:spPr>
            <a:xfrm>
              <a:off x="621581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28" name="Google Shape;28;p4"/>
          <p:cNvSpPr/>
          <p:nvPr/>
        </p:nvSpPr>
        <p:spPr>
          <a:xfrm>
            <a:off x="654484"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cxnSp>
        <p:nvCxnSpPr>
          <p:cNvPr id="31" name="Google Shape;31;p4"/>
          <p:cNvCxnSpPr>
            <a:cxnSpLocks/>
          </p:cNvCxnSpPr>
          <p:nvPr/>
        </p:nvCxnSpPr>
        <p:spPr>
          <a:xfrm>
            <a:off x="1932385" y="1913230"/>
            <a:ext cx="8367277" cy="22578"/>
          </a:xfrm>
          <a:prstGeom prst="straightConnector1">
            <a:avLst/>
          </a:prstGeom>
          <a:noFill/>
          <a:ln w="28575" cap="rnd" cmpd="sng">
            <a:solidFill>
              <a:schemeClr val="accent5"/>
            </a:solidFill>
            <a:prstDash val="solid"/>
            <a:round/>
            <a:headEnd type="none" w="med" len="med"/>
            <a:tailEnd type="none" w="med" len="med"/>
          </a:ln>
        </p:spPr>
      </p:cxnSp>
      <p:sp>
        <p:nvSpPr>
          <p:cNvPr id="36" name="Google Shape;28;p4">
            <a:extLst>
              <a:ext uri="{FF2B5EF4-FFF2-40B4-BE49-F238E27FC236}">
                <a16:creationId xmlns:a16="http://schemas.microsoft.com/office/drawing/2014/main" id="{28F21426-AAE7-504B-9AFF-1C4F9EFCCF6C}"/>
              </a:ext>
            </a:extLst>
          </p:cNvPr>
          <p:cNvSpPr/>
          <p:nvPr userDrawn="1"/>
        </p:nvSpPr>
        <p:spPr>
          <a:xfrm>
            <a:off x="3470259"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7" name="Google Shape;28;p4">
            <a:extLst>
              <a:ext uri="{FF2B5EF4-FFF2-40B4-BE49-F238E27FC236}">
                <a16:creationId xmlns:a16="http://schemas.microsoft.com/office/drawing/2014/main" id="{6BFDDA9B-9574-6046-AEBD-50DA635F4555}"/>
              </a:ext>
            </a:extLst>
          </p:cNvPr>
          <p:cNvSpPr/>
          <p:nvPr userDrawn="1"/>
        </p:nvSpPr>
        <p:spPr>
          <a:xfrm>
            <a:off x="6246012"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4" name="Google Shape;28;p4">
            <a:extLst>
              <a:ext uri="{FF2B5EF4-FFF2-40B4-BE49-F238E27FC236}">
                <a16:creationId xmlns:a16="http://schemas.microsoft.com/office/drawing/2014/main" id="{21689080-1D19-E067-DB2A-54559524CC70}"/>
              </a:ext>
            </a:extLst>
          </p:cNvPr>
          <p:cNvSpPr/>
          <p:nvPr userDrawn="1"/>
        </p:nvSpPr>
        <p:spPr>
          <a:xfrm>
            <a:off x="9107201"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5" name="Google Shape;26;p4">
            <a:extLst>
              <a:ext uri="{FF2B5EF4-FFF2-40B4-BE49-F238E27FC236}">
                <a16:creationId xmlns:a16="http://schemas.microsoft.com/office/drawing/2014/main" id="{B4F30C76-7DD5-1313-2623-5EBCBF3F4CDA}"/>
              </a:ext>
            </a:extLst>
          </p:cNvPr>
          <p:cNvSpPr/>
          <p:nvPr userDrawn="1"/>
        </p:nvSpPr>
        <p:spPr>
          <a:xfrm>
            <a:off x="9021761" y="2122671"/>
            <a:ext cx="2555802"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Tree>
    <p:extLst>
      <p:ext uri="{BB962C8B-B14F-4D97-AF65-F5344CB8AC3E}">
        <p14:creationId xmlns:p14="http://schemas.microsoft.com/office/powerpoint/2010/main" val="2763516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3 Hierarchy diagram 01" preserve="1">
  <p:cSld name="1_003 Hierarchy diagram 01">
    <p:spTree>
      <p:nvGrpSpPr>
        <p:cNvPr id="1" name="Shape 18"/>
        <p:cNvGrpSpPr/>
        <p:nvPr/>
      </p:nvGrpSpPr>
      <p:grpSpPr>
        <a:xfrm>
          <a:off x="0" y="0"/>
          <a:ext cx="0" cy="0"/>
          <a:chOff x="0" y="0"/>
          <a:chExt cx="0" cy="0"/>
        </a:xfrm>
      </p:grpSpPr>
      <p:cxnSp>
        <p:nvCxnSpPr>
          <p:cNvPr id="25" name="Google Shape;22;p4"/>
          <p:cNvCxnSpPr/>
          <p:nvPr userDrawn="1"/>
        </p:nvCxnSpPr>
        <p:spPr>
          <a:xfrm rot="10800000">
            <a:off x="8492373" y="1913213"/>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3" name="Google Shape;19;p4"/>
          <p:cNvCxnSpPr/>
          <p:nvPr userDrawn="1"/>
        </p:nvCxnSpPr>
        <p:spPr>
          <a:xfrm rot="10800000">
            <a:off x="10852167"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4" name="Google Shape;20;p4"/>
          <p:cNvCxnSpPr/>
          <p:nvPr userDrawn="1"/>
        </p:nvCxnSpPr>
        <p:spPr>
          <a:xfrm rot="10800000">
            <a:off x="1666801" y="1895946"/>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5" name="Google Shape;21;p4"/>
          <p:cNvCxnSpPr/>
          <p:nvPr userDrawn="1"/>
        </p:nvCxnSpPr>
        <p:spPr>
          <a:xfrm rot="10800000">
            <a:off x="3989710"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6" name="Google Shape;22;p4"/>
          <p:cNvCxnSpPr/>
          <p:nvPr userDrawn="1"/>
        </p:nvCxnSpPr>
        <p:spPr>
          <a:xfrm rot="10800000">
            <a:off x="6223004" y="1895830"/>
            <a:ext cx="0" cy="1321400"/>
          </a:xfrm>
          <a:prstGeom prst="straightConnector1">
            <a:avLst/>
          </a:prstGeom>
          <a:noFill/>
          <a:ln w="28575" cap="rnd" cmpd="sng">
            <a:solidFill>
              <a:schemeClr val="accent5"/>
            </a:solidFill>
            <a:prstDash val="solid"/>
            <a:round/>
            <a:headEnd type="none" w="med" len="med"/>
            <a:tailEnd type="none" w="med" len="med"/>
          </a:ln>
        </p:spPr>
      </p:cxnSp>
      <p:sp>
        <p:nvSpPr>
          <p:cNvPr id="13" name="Google Shape;28;p4"/>
          <p:cNvSpPr/>
          <p:nvPr userDrawn="1"/>
        </p:nvSpPr>
        <p:spPr>
          <a:xfrm>
            <a:off x="659531" y="3089095"/>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cxnSp>
        <p:nvCxnSpPr>
          <p:cNvPr id="14" name="Google Shape;31;p4"/>
          <p:cNvCxnSpPr/>
          <p:nvPr userDrawn="1"/>
        </p:nvCxnSpPr>
        <p:spPr>
          <a:xfrm flipV="1">
            <a:off x="1666800" y="1895830"/>
            <a:ext cx="9170918" cy="116"/>
          </a:xfrm>
          <a:prstGeom prst="straightConnector1">
            <a:avLst/>
          </a:prstGeom>
          <a:noFill/>
          <a:ln w="28575" cap="rnd" cmpd="sng">
            <a:solidFill>
              <a:schemeClr val="accent5"/>
            </a:solidFill>
            <a:prstDash val="solid"/>
            <a:round/>
            <a:headEnd type="none" w="med" len="med"/>
            <a:tailEnd type="none" w="med" len="med"/>
          </a:ln>
        </p:spPr>
      </p:cxnSp>
      <p:grpSp>
        <p:nvGrpSpPr>
          <p:cNvPr id="2" name="Group 1"/>
          <p:cNvGrpSpPr/>
          <p:nvPr userDrawn="1"/>
        </p:nvGrpSpPr>
        <p:grpSpPr>
          <a:xfrm>
            <a:off x="654451" y="2115340"/>
            <a:ext cx="11108058" cy="620075"/>
            <a:chOff x="654451" y="2115340"/>
            <a:chExt cx="11750294" cy="620075"/>
          </a:xfrm>
        </p:grpSpPr>
        <p:grpSp>
          <p:nvGrpSpPr>
            <p:cNvPr id="7" name="Google Shape;23;p4"/>
            <p:cNvGrpSpPr/>
            <p:nvPr userDrawn="1"/>
          </p:nvGrpSpPr>
          <p:grpSpPr>
            <a:xfrm>
              <a:off x="654451" y="2115340"/>
              <a:ext cx="9362385" cy="620075"/>
              <a:chOff x="167963" y="3475675"/>
              <a:chExt cx="11856086" cy="646450"/>
            </a:xfrm>
          </p:grpSpPr>
          <p:sp>
            <p:nvSpPr>
              <p:cNvPr id="8" name="Google Shape;24;p4"/>
              <p:cNvSpPr/>
              <p:nvPr/>
            </p:nvSpPr>
            <p:spPr>
              <a:xfrm>
                <a:off x="16796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9" name="Google Shape;25;p4"/>
              <p:cNvSpPr/>
              <p:nvPr/>
            </p:nvSpPr>
            <p:spPr>
              <a:xfrm>
                <a:off x="319189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0" name="Google Shape;26;p4"/>
              <p:cNvSpPr/>
              <p:nvPr/>
            </p:nvSpPr>
            <p:spPr>
              <a:xfrm>
                <a:off x="621581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2" name="Google Shape;27;p4"/>
              <p:cNvSpPr/>
              <p:nvPr/>
            </p:nvSpPr>
            <p:spPr>
              <a:xfrm>
                <a:off x="923974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18" name="Google Shape;27;p4"/>
            <p:cNvSpPr/>
            <p:nvPr userDrawn="1"/>
          </p:nvSpPr>
          <p:spPr>
            <a:xfrm>
              <a:off x="10206069" y="2132558"/>
              <a:ext cx="2198676"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21" name="Google Shape;28;p4"/>
          <p:cNvSpPr/>
          <p:nvPr userDrawn="1"/>
        </p:nvSpPr>
        <p:spPr>
          <a:xfrm>
            <a:off x="2911844" y="3089095"/>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2" name="Google Shape;28;p4"/>
          <p:cNvSpPr/>
          <p:nvPr userDrawn="1"/>
        </p:nvSpPr>
        <p:spPr>
          <a:xfrm>
            <a:off x="5186292" y="3088626"/>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3" name="Google Shape;28;p4"/>
          <p:cNvSpPr/>
          <p:nvPr userDrawn="1"/>
        </p:nvSpPr>
        <p:spPr>
          <a:xfrm>
            <a:off x="7455662" y="3077760"/>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6" name="Google Shape;28;p4"/>
          <p:cNvSpPr/>
          <p:nvPr userDrawn="1"/>
        </p:nvSpPr>
        <p:spPr>
          <a:xfrm>
            <a:off x="9718189" y="3073924"/>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3973542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3 Hierarchy diagram 01" preserve="1">
  <p:cSld name="1_003 Hierarchy diagram 01">
    <p:spTree>
      <p:nvGrpSpPr>
        <p:cNvPr id="1" name="Shape 18"/>
        <p:cNvGrpSpPr/>
        <p:nvPr/>
      </p:nvGrpSpPr>
      <p:grpSpPr>
        <a:xfrm>
          <a:off x="0" y="0"/>
          <a:ext cx="0" cy="0"/>
          <a:chOff x="0" y="0"/>
          <a:chExt cx="0" cy="0"/>
        </a:xfrm>
      </p:grpSpPr>
      <p:cxnSp>
        <p:nvCxnSpPr>
          <p:cNvPr id="30" name="Google Shape;22;p4"/>
          <p:cNvCxnSpPr/>
          <p:nvPr userDrawn="1"/>
        </p:nvCxnSpPr>
        <p:spPr>
          <a:xfrm rot="10800000">
            <a:off x="7154721" y="1901964"/>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5" name="Google Shape;22;p4"/>
          <p:cNvCxnSpPr/>
          <p:nvPr userDrawn="1"/>
        </p:nvCxnSpPr>
        <p:spPr>
          <a:xfrm rot="10800000">
            <a:off x="9032700" y="1895830"/>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3" name="Google Shape;19;p4"/>
          <p:cNvCxnSpPr/>
          <p:nvPr userDrawn="1"/>
        </p:nvCxnSpPr>
        <p:spPr>
          <a:xfrm rot="10800000">
            <a:off x="10935294"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4" name="Google Shape;20;p4"/>
          <p:cNvCxnSpPr/>
          <p:nvPr userDrawn="1"/>
        </p:nvCxnSpPr>
        <p:spPr>
          <a:xfrm rot="10800000">
            <a:off x="1336761" y="1878563"/>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5" name="Google Shape;21;p4"/>
          <p:cNvCxnSpPr/>
          <p:nvPr userDrawn="1"/>
        </p:nvCxnSpPr>
        <p:spPr>
          <a:xfrm rot="10800000">
            <a:off x="3304364" y="1895830"/>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6" name="Google Shape;22;p4"/>
          <p:cNvCxnSpPr/>
          <p:nvPr userDrawn="1"/>
        </p:nvCxnSpPr>
        <p:spPr>
          <a:xfrm rot="10800000">
            <a:off x="5350167" y="1913213"/>
            <a:ext cx="0" cy="1321400"/>
          </a:xfrm>
          <a:prstGeom prst="straightConnector1">
            <a:avLst/>
          </a:prstGeom>
          <a:noFill/>
          <a:ln w="28575" cap="rnd" cmpd="sng">
            <a:solidFill>
              <a:schemeClr val="accent5"/>
            </a:solidFill>
            <a:prstDash val="solid"/>
            <a:round/>
            <a:headEnd type="none" w="med" len="med"/>
            <a:tailEnd type="none" w="med" len="med"/>
          </a:ln>
        </p:spPr>
      </p:cxnSp>
      <p:sp>
        <p:nvSpPr>
          <p:cNvPr id="13" name="Google Shape;28;p4"/>
          <p:cNvSpPr/>
          <p:nvPr userDrawn="1"/>
        </p:nvSpPr>
        <p:spPr>
          <a:xfrm>
            <a:off x="435205"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cxnSp>
        <p:nvCxnSpPr>
          <p:cNvPr id="14" name="Google Shape;31;p4"/>
          <p:cNvCxnSpPr/>
          <p:nvPr userDrawn="1"/>
        </p:nvCxnSpPr>
        <p:spPr>
          <a:xfrm>
            <a:off x="1336761" y="1878563"/>
            <a:ext cx="9598533" cy="23401"/>
          </a:xfrm>
          <a:prstGeom prst="straightConnector1">
            <a:avLst/>
          </a:prstGeom>
          <a:noFill/>
          <a:ln w="28575" cap="rnd" cmpd="sng">
            <a:solidFill>
              <a:schemeClr val="accent5"/>
            </a:solidFill>
            <a:prstDash val="solid"/>
            <a:round/>
            <a:headEnd type="none" w="med" len="med"/>
            <a:tailEnd type="none" w="med" len="med"/>
          </a:ln>
        </p:spPr>
      </p:cxnSp>
      <p:grpSp>
        <p:nvGrpSpPr>
          <p:cNvPr id="15" name="Group 14"/>
          <p:cNvGrpSpPr/>
          <p:nvPr userDrawn="1"/>
        </p:nvGrpSpPr>
        <p:grpSpPr>
          <a:xfrm>
            <a:off x="567446" y="2149298"/>
            <a:ext cx="11137161" cy="586117"/>
            <a:chOff x="654451" y="2132558"/>
            <a:chExt cx="11521376" cy="602857"/>
          </a:xfrm>
        </p:grpSpPr>
        <p:grpSp>
          <p:nvGrpSpPr>
            <p:cNvPr id="2" name="Group 1"/>
            <p:cNvGrpSpPr/>
            <p:nvPr userDrawn="1"/>
          </p:nvGrpSpPr>
          <p:grpSpPr>
            <a:xfrm>
              <a:off x="654451" y="2132558"/>
              <a:ext cx="9570204" cy="602857"/>
              <a:chOff x="654451" y="2115340"/>
              <a:chExt cx="11750294" cy="620075"/>
            </a:xfrm>
          </p:grpSpPr>
          <p:grpSp>
            <p:nvGrpSpPr>
              <p:cNvPr id="7" name="Google Shape;23;p4"/>
              <p:cNvGrpSpPr/>
              <p:nvPr userDrawn="1"/>
            </p:nvGrpSpPr>
            <p:grpSpPr>
              <a:xfrm>
                <a:off x="654451" y="2115340"/>
                <a:ext cx="9362385" cy="620075"/>
                <a:chOff x="167963" y="3475675"/>
                <a:chExt cx="11856086" cy="646450"/>
              </a:xfrm>
            </p:grpSpPr>
            <p:sp>
              <p:nvSpPr>
                <p:cNvPr id="8" name="Google Shape;24;p4"/>
                <p:cNvSpPr/>
                <p:nvPr/>
              </p:nvSpPr>
              <p:spPr>
                <a:xfrm>
                  <a:off x="16796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9" name="Google Shape;25;p4"/>
                <p:cNvSpPr/>
                <p:nvPr/>
              </p:nvSpPr>
              <p:spPr>
                <a:xfrm>
                  <a:off x="319189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0" name="Google Shape;26;p4"/>
                <p:cNvSpPr/>
                <p:nvPr/>
              </p:nvSpPr>
              <p:spPr>
                <a:xfrm>
                  <a:off x="621581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2" name="Google Shape;27;p4"/>
                <p:cNvSpPr/>
                <p:nvPr/>
              </p:nvSpPr>
              <p:spPr>
                <a:xfrm>
                  <a:off x="923974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18" name="Google Shape;27;p4"/>
              <p:cNvSpPr/>
              <p:nvPr userDrawn="1"/>
            </p:nvSpPr>
            <p:spPr>
              <a:xfrm>
                <a:off x="10206069" y="2132558"/>
                <a:ext cx="2198676"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27" name="Google Shape;27;p4"/>
            <p:cNvSpPr/>
            <p:nvPr userDrawn="1"/>
          </p:nvSpPr>
          <p:spPr>
            <a:xfrm>
              <a:off x="10385082" y="2149298"/>
              <a:ext cx="1790745" cy="570642"/>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31" name="Google Shape;28;p4"/>
          <p:cNvSpPr/>
          <p:nvPr userDrawn="1"/>
        </p:nvSpPr>
        <p:spPr>
          <a:xfrm>
            <a:off x="2377303"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2" name="Google Shape;28;p4"/>
          <p:cNvSpPr/>
          <p:nvPr userDrawn="1"/>
        </p:nvSpPr>
        <p:spPr>
          <a:xfrm>
            <a:off x="4287551"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3" name="Google Shape;28;p4"/>
          <p:cNvSpPr/>
          <p:nvPr userDrawn="1"/>
        </p:nvSpPr>
        <p:spPr>
          <a:xfrm>
            <a:off x="8131799"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4" name="Google Shape;28;p4"/>
          <p:cNvSpPr/>
          <p:nvPr userDrawn="1"/>
        </p:nvSpPr>
        <p:spPr>
          <a:xfrm>
            <a:off x="6226206"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5" name="Google Shape;28;p4"/>
          <p:cNvSpPr/>
          <p:nvPr userDrawn="1"/>
        </p:nvSpPr>
        <p:spPr>
          <a:xfrm>
            <a:off x="10036082"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122267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4 Hierarchy diagram 02">
  <p:cSld name="004 Hierarchy diagram 02">
    <p:spTree>
      <p:nvGrpSpPr>
        <p:cNvPr id="1" name="Shape 36"/>
        <p:cNvGrpSpPr/>
        <p:nvPr/>
      </p:nvGrpSpPr>
      <p:grpSpPr>
        <a:xfrm>
          <a:off x="0" y="0"/>
          <a:ext cx="0" cy="0"/>
          <a:chOff x="0" y="0"/>
          <a:chExt cx="0" cy="0"/>
        </a:xfrm>
      </p:grpSpPr>
      <p:sp>
        <p:nvSpPr>
          <p:cNvPr id="24" name="Google Shape;45;p5">
            <a:extLst>
              <a:ext uri="{FF2B5EF4-FFF2-40B4-BE49-F238E27FC236}">
                <a16:creationId xmlns:a16="http://schemas.microsoft.com/office/drawing/2014/main" id="{CD13AB2F-DEA1-FD43-9197-833DDD85A2F3}"/>
              </a:ext>
            </a:extLst>
          </p:cNvPr>
          <p:cNvSpPr/>
          <p:nvPr userDrawn="1"/>
        </p:nvSpPr>
        <p:spPr>
          <a:xfrm>
            <a:off x="453482" y="1111402"/>
            <a:ext cx="5367453" cy="532057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5" name="Google Shape;45;p5">
            <a:extLst>
              <a:ext uri="{FF2B5EF4-FFF2-40B4-BE49-F238E27FC236}">
                <a16:creationId xmlns:a16="http://schemas.microsoft.com/office/drawing/2014/main" id="{1672A142-659B-AE4E-9735-28A130E134AD}"/>
              </a:ext>
            </a:extLst>
          </p:cNvPr>
          <p:cNvSpPr/>
          <p:nvPr userDrawn="1"/>
        </p:nvSpPr>
        <p:spPr>
          <a:xfrm>
            <a:off x="6237250" y="1111402"/>
            <a:ext cx="5367453" cy="5227053"/>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11329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04 Hierarchy diagram 02" preserve="1">
  <p:cSld name="1_004 Hierarchy diagram 02">
    <p:spTree>
      <p:nvGrpSpPr>
        <p:cNvPr id="1" name="Shape 36"/>
        <p:cNvGrpSpPr/>
        <p:nvPr/>
      </p:nvGrpSpPr>
      <p:grpSpPr>
        <a:xfrm>
          <a:off x="0" y="0"/>
          <a:ext cx="0" cy="0"/>
          <a:chOff x="0" y="0"/>
          <a:chExt cx="0" cy="0"/>
        </a:xfrm>
      </p:grpSpPr>
      <p:sp>
        <p:nvSpPr>
          <p:cNvPr id="22" name="Google Shape;45;p5">
            <a:extLst>
              <a:ext uri="{FF2B5EF4-FFF2-40B4-BE49-F238E27FC236}">
                <a16:creationId xmlns:a16="http://schemas.microsoft.com/office/drawing/2014/main" id="{4AE5E5DA-25E6-464F-AA1E-2553A8256E84}"/>
              </a:ext>
            </a:extLst>
          </p:cNvPr>
          <p:cNvSpPr/>
          <p:nvPr userDrawn="1"/>
        </p:nvSpPr>
        <p:spPr>
          <a:xfrm>
            <a:off x="453483" y="3802564"/>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3" name="Google Shape;45;p5">
            <a:extLst>
              <a:ext uri="{FF2B5EF4-FFF2-40B4-BE49-F238E27FC236}">
                <a16:creationId xmlns:a16="http://schemas.microsoft.com/office/drawing/2014/main" id="{A6C3A647-A38D-594F-9E4F-B0C02C81ED9E}"/>
              </a:ext>
            </a:extLst>
          </p:cNvPr>
          <p:cNvSpPr/>
          <p:nvPr userDrawn="1"/>
        </p:nvSpPr>
        <p:spPr>
          <a:xfrm>
            <a:off x="6237249" y="3802564"/>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4" name="Google Shape;45;p5">
            <a:extLst>
              <a:ext uri="{FF2B5EF4-FFF2-40B4-BE49-F238E27FC236}">
                <a16:creationId xmlns:a16="http://schemas.microsoft.com/office/drawing/2014/main" id="{CD13AB2F-DEA1-FD43-9197-833DDD85A2F3}"/>
              </a:ext>
            </a:extLst>
          </p:cNvPr>
          <p:cNvSpPr/>
          <p:nvPr userDrawn="1"/>
        </p:nvSpPr>
        <p:spPr>
          <a:xfrm>
            <a:off x="453482" y="1111402"/>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5" name="Google Shape;45;p5">
            <a:extLst>
              <a:ext uri="{FF2B5EF4-FFF2-40B4-BE49-F238E27FC236}">
                <a16:creationId xmlns:a16="http://schemas.microsoft.com/office/drawing/2014/main" id="{1672A142-659B-AE4E-9735-28A130E134AD}"/>
              </a:ext>
            </a:extLst>
          </p:cNvPr>
          <p:cNvSpPr/>
          <p:nvPr userDrawn="1"/>
        </p:nvSpPr>
        <p:spPr>
          <a:xfrm>
            <a:off x="6237250" y="1111402"/>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211530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8 Parts of a story">
  <p:cSld name="008 Parts of a story">
    <p:spTree>
      <p:nvGrpSpPr>
        <p:cNvPr id="1" name="Shape 88"/>
        <p:cNvGrpSpPr/>
        <p:nvPr/>
      </p:nvGrpSpPr>
      <p:grpSpPr>
        <a:xfrm>
          <a:off x="0" y="0"/>
          <a:ext cx="0" cy="0"/>
          <a:chOff x="0" y="0"/>
          <a:chExt cx="0" cy="0"/>
        </a:xfrm>
      </p:grpSpPr>
      <p:sp>
        <p:nvSpPr>
          <p:cNvPr id="89" name="Google Shape;89;p9"/>
          <p:cNvSpPr/>
          <p:nvPr/>
        </p:nvSpPr>
        <p:spPr>
          <a:xfrm>
            <a:off x="621200" y="1540567"/>
            <a:ext cx="10949600"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379341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8 Parts of a story" preserve="1">
  <p:cSld name="1_008 Parts of a story">
    <p:spTree>
      <p:nvGrpSpPr>
        <p:cNvPr id="1" name="Shape 88"/>
        <p:cNvGrpSpPr/>
        <p:nvPr/>
      </p:nvGrpSpPr>
      <p:grpSpPr>
        <a:xfrm>
          <a:off x="0" y="0"/>
          <a:ext cx="0" cy="0"/>
          <a:chOff x="0" y="0"/>
          <a:chExt cx="0" cy="0"/>
        </a:xfrm>
      </p:grpSpPr>
      <p:sp>
        <p:nvSpPr>
          <p:cNvPr id="89" name="Google Shape;89;p9"/>
          <p:cNvSpPr/>
          <p:nvPr/>
        </p:nvSpPr>
        <p:spPr>
          <a:xfrm>
            <a:off x="621199" y="1540567"/>
            <a:ext cx="5315367"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 name="Google Shape;89;p9">
            <a:extLst>
              <a:ext uri="{FF2B5EF4-FFF2-40B4-BE49-F238E27FC236}">
                <a16:creationId xmlns:a16="http://schemas.microsoft.com/office/drawing/2014/main" id="{FE28F9E5-BA92-124D-9F74-15575E5C5AB2}"/>
              </a:ext>
            </a:extLst>
          </p:cNvPr>
          <p:cNvSpPr/>
          <p:nvPr userDrawn="1"/>
        </p:nvSpPr>
        <p:spPr>
          <a:xfrm>
            <a:off x="6255433" y="1540567"/>
            <a:ext cx="5315367"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3799787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08"/>
        <p:cNvGrpSpPr/>
        <p:nvPr/>
      </p:nvGrpSpPr>
      <p:grpSpPr>
        <a:xfrm>
          <a:off x="0" y="0"/>
          <a:ext cx="0" cy="0"/>
          <a:chOff x="0" y="0"/>
          <a:chExt cx="0" cy="0"/>
        </a:xfrm>
      </p:grpSpPr>
      <p:sp>
        <p:nvSpPr>
          <p:cNvPr id="209" name="Google Shape;209;p18"/>
          <p:cNvSpPr/>
          <p:nvPr/>
        </p:nvSpPr>
        <p:spPr>
          <a:xfrm>
            <a:off x="513500" y="1400433"/>
            <a:ext cx="11165000" cy="4912400"/>
          </a:xfrm>
          <a:prstGeom prst="roundRect">
            <a:avLst>
              <a:gd name="adj" fmla="val 3944"/>
            </a:avLst>
          </a:prstGeom>
          <a:solidFill>
            <a:schemeClr val="lt1"/>
          </a:solidFill>
          <a:ln w="38100" cap="flat" cmpd="sng">
            <a:solidFill>
              <a:schemeClr val="accent5"/>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1200" b="0" i="0" dirty="0">
              <a:latin typeface="Sassoon Infant Std" panose="020B0503020103030203" pitchFamily="34" charset="0"/>
            </a:endParaRPr>
          </a:p>
        </p:txBody>
      </p:sp>
    </p:spTree>
    <p:extLst>
      <p:ext uri="{BB962C8B-B14F-4D97-AF65-F5344CB8AC3E}">
        <p14:creationId xmlns:p14="http://schemas.microsoft.com/office/powerpoint/2010/main" val="90270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Hierarchy diagram 01">
  <p:cSld name="003 Hierarchy diagram 01">
    <p:spTree>
      <p:nvGrpSpPr>
        <p:cNvPr id="1" name="Shape 18"/>
        <p:cNvGrpSpPr/>
        <p:nvPr/>
      </p:nvGrpSpPr>
      <p:grpSpPr>
        <a:xfrm>
          <a:off x="0" y="0"/>
          <a:ext cx="0" cy="0"/>
          <a:chOff x="0" y="0"/>
          <a:chExt cx="0" cy="0"/>
        </a:xfrm>
      </p:grpSpPr>
      <p:cxnSp>
        <p:nvCxnSpPr>
          <p:cNvPr id="19" name="Google Shape;19;p4"/>
          <p:cNvCxnSpPr/>
          <p:nvPr/>
        </p:nvCxnSpPr>
        <p:spPr>
          <a:xfrm rot="10800000">
            <a:off x="10259885" y="1895946"/>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0" name="Google Shape;20;p4"/>
          <p:cNvCxnSpPr/>
          <p:nvPr/>
        </p:nvCxnSpPr>
        <p:spPr>
          <a:xfrm rot="10800000">
            <a:off x="1932385" y="1913211"/>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1" name="Google Shape;21;p4"/>
          <p:cNvCxnSpPr/>
          <p:nvPr/>
        </p:nvCxnSpPr>
        <p:spPr>
          <a:xfrm rot="10800000">
            <a:off x="4706673" y="1913211"/>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2" name="Google Shape;22;p4"/>
          <p:cNvCxnSpPr/>
          <p:nvPr/>
        </p:nvCxnSpPr>
        <p:spPr>
          <a:xfrm rot="10800000">
            <a:off x="7485597" y="1913211"/>
            <a:ext cx="0" cy="1321400"/>
          </a:xfrm>
          <a:prstGeom prst="straightConnector1">
            <a:avLst/>
          </a:prstGeom>
          <a:noFill/>
          <a:ln w="28575" cap="rnd" cmpd="sng">
            <a:solidFill>
              <a:schemeClr val="accent5"/>
            </a:solidFill>
            <a:prstDash val="solid"/>
            <a:round/>
            <a:headEnd type="none" w="med" len="med"/>
            <a:tailEnd type="none" w="med" len="med"/>
          </a:ln>
        </p:spPr>
      </p:cxnSp>
      <p:grpSp>
        <p:nvGrpSpPr>
          <p:cNvPr id="23" name="Google Shape;23;p4"/>
          <p:cNvGrpSpPr/>
          <p:nvPr/>
        </p:nvGrpSpPr>
        <p:grpSpPr>
          <a:xfrm>
            <a:off x="654451" y="2115340"/>
            <a:ext cx="10883097" cy="620075"/>
            <a:chOff x="167963" y="3475675"/>
            <a:chExt cx="11856086" cy="646450"/>
          </a:xfrm>
        </p:grpSpPr>
        <p:sp>
          <p:nvSpPr>
            <p:cNvPr id="24" name="Google Shape;24;p4"/>
            <p:cNvSpPr/>
            <p:nvPr/>
          </p:nvSpPr>
          <p:spPr>
            <a:xfrm>
              <a:off x="16796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a:latin typeface="Sassoon Infant Std" panose="020B0503020103030203" pitchFamily="34" charset="0"/>
                <a:ea typeface="Shadows Into Light Two"/>
                <a:cs typeface="Shadows Into Light Two"/>
                <a:sym typeface="Shadows Into Light Two"/>
              </a:endParaRPr>
            </a:p>
          </p:txBody>
        </p:sp>
        <p:sp>
          <p:nvSpPr>
            <p:cNvPr id="25" name="Google Shape;25;p4"/>
            <p:cNvSpPr/>
            <p:nvPr/>
          </p:nvSpPr>
          <p:spPr>
            <a:xfrm>
              <a:off x="319189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a:latin typeface="Sassoon Infant Std" panose="020B0503020103030203" pitchFamily="34" charset="0"/>
                <a:ea typeface="Shadows Into Light Two"/>
                <a:cs typeface="Shadows Into Light Two"/>
                <a:sym typeface="Shadows Into Light Two"/>
              </a:endParaRPr>
            </a:p>
          </p:txBody>
        </p:sp>
        <p:sp>
          <p:nvSpPr>
            <p:cNvPr id="26" name="Google Shape;26;p4"/>
            <p:cNvSpPr/>
            <p:nvPr/>
          </p:nvSpPr>
          <p:spPr>
            <a:xfrm>
              <a:off x="621581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a:latin typeface="Sassoon Infant Std" panose="020B0503020103030203" pitchFamily="34" charset="0"/>
                <a:ea typeface="Shadows Into Light Two"/>
                <a:cs typeface="Shadows Into Light Two"/>
                <a:sym typeface="Shadows Into Light Two"/>
              </a:endParaRPr>
            </a:p>
          </p:txBody>
        </p:sp>
        <p:sp>
          <p:nvSpPr>
            <p:cNvPr id="27" name="Google Shape;27;p4"/>
            <p:cNvSpPr/>
            <p:nvPr/>
          </p:nvSpPr>
          <p:spPr>
            <a:xfrm>
              <a:off x="923974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a:latin typeface="Sassoon Infant Std" panose="020B0503020103030203" pitchFamily="34" charset="0"/>
                <a:ea typeface="Shadows Into Light Two"/>
                <a:cs typeface="Shadows Into Light Two"/>
                <a:sym typeface="Shadows Into Light Two"/>
              </a:endParaRPr>
            </a:p>
          </p:txBody>
        </p:sp>
      </p:grpSp>
      <p:sp>
        <p:nvSpPr>
          <p:cNvPr id="28" name="Google Shape;28;p4"/>
          <p:cNvSpPr/>
          <p:nvPr/>
        </p:nvSpPr>
        <p:spPr>
          <a:xfrm>
            <a:off x="659531"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a:latin typeface="Sassoon Infant Std" panose="020B0503020103030203" pitchFamily="34" charset="0"/>
              <a:ea typeface="Questrial"/>
              <a:cs typeface="Questrial"/>
              <a:sym typeface="Questrial"/>
            </a:endParaRPr>
          </a:p>
        </p:txBody>
      </p:sp>
      <p:cxnSp>
        <p:nvCxnSpPr>
          <p:cNvPr id="31" name="Google Shape;31;p4"/>
          <p:cNvCxnSpPr/>
          <p:nvPr/>
        </p:nvCxnSpPr>
        <p:spPr>
          <a:xfrm rot="10800000" flipH="1">
            <a:off x="1932385" y="1895830"/>
            <a:ext cx="8327600" cy="17400"/>
          </a:xfrm>
          <a:prstGeom prst="straightConnector1">
            <a:avLst/>
          </a:prstGeom>
          <a:noFill/>
          <a:ln w="28575" cap="rnd" cmpd="sng">
            <a:solidFill>
              <a:schemeClr val="accent5"/>
            </a:solidFill>
            <a:prstDash val="solid"/>
            <a:round/>
            <a:headEnd type="none" w="med" len="med"/>
            <a:tailEnd type="none" w="med" len="med"/>
          </a:ln>
        </p:spPr>
      </p:cxnSp>
      <p:sp>
        <p:nvSpPr>
          <p:cNvPr id="36" name="Google Shape;28;p4">
            <a:extLst>
              <a:ext uri="{FF2B5EF4-FFF2-40B4-BE49-F238E27FC236}">
                <a16:creationId xmlns:a16="http://schemas.microsoft.com/office/drawing/2014/main" id="{28F21426-AAE7-504B-9AFF-1C4F9EFCCF6C}"/>
              </a:ext>
            </a:extLst>
          </p:cNvPr>
          <p:cNvSpPr/>
          <p:nvPr userDrawn="1"/>
        </p:nvSpPr>
        <p:spPr>
          <a:xfrm>
            <a:off x="3438454"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a:latin typeface="Sassoon Infant Std" panose="020B0503020103030203" pitchFamily="34" charset="0"/>
              <a:ea typeface="Questrial"/>
              <a:cs typeface="Questrial"/>
              <a:sym typeface="Questrial"/>
            </a:endParaRPr>
          </a:p>
        </p:txBody>
      </p:sp>
      <p:sp>
        <p:nvSpPr>
          <p:cNvPr id="37" name="Google Shape;28;p4">
            <a:extLst>
              <a:ext uri="{FF2B5EF4-FFF2-40B4-BE49-F238E27FC236}">
                <a16:creationId xmlns:a16="http://schemas.microsoft.com/office/drawing/2014/main" id="{6BFDDA9B-9574-6046-AEBD-50DA635F4555}"/>
              </a:ext>
            </a:extLst>
          </p:cNvPr>
          <p:cNvSpPr/>
          <p:nvPr userDrawn="1"/>
        </p:nvSpPr>
        <p:spPr>
          <a:xfrm>
            <a:off x="6195299"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a:latin typeface="Sassoon Infant Std" panose="020B0503020103030203" pitchFamily="34" charset="0"/>
              <a:ea typeface="Questrial"/>
              <a:cs typeface="Questrial"/>
              <a:sym typeface="Questrial"/>
            </a:endParaRPr>
          </a:p>
        </p:txBody>
      </p:sp>
      <p:sp>
        <p:nvSpPr>
          <p:cNvPr id="38" name="Google Shape;28;p4">
            <a:extLst>
              <a:ext uri="{FF2B5EF4-FFF2-40B4-BE49-F238E27FC236}">
                <a16:creationId xmlns:a16="http://schemas.microsoft.com/office/drawing/2014/main" id="{01EA65EE-FFEF-034D-B5FD-91346A74ABF5}"/>
              </a:ext>
            </a:extLst>
          </p:cNvPr>
          <p:cNvSpPr/>
          <p:nvPr userDrawn="1"/>
        </p:nvSpPr>
        <p:spPr>
          <a:xfrm>
            <a:off x="8985170"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1331017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DA4A8-38F3-4461-B444-A9C5AC7DD2AD}" type="datetimeFigureOut">
              <a:rPr lang="en-GB" smtClean="0"/>
              <a:t>06/03/2026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DC5909-3B6D-4980-BA8A-58A10E9F311A}" type="slidenum">
              <a:rPr lang="en-GB" smtClean="0"/>
              <a:t>‹#›</a:t>
            </a:fld>
            <a:endParaRPr lang="en-GB"/>
          </a:p>
        </p:txBody>
      </p:sp>
    </p:spTree>
    <p:extLst>
      <p:ext uri="{BB962C8B-B14F-4D97-AF65-F5344CB8AC3E}">
        <p14:creationId xmlns:p14="http://schemas.microsoft.com/office/powerpoint/2010/main" val="255982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Hierarchy diagram 01" preserve="1">
  <p:cSld name="1_003 Hierarchy diagram 01">
    <p:spTree>
      <p:nvGrpSpPr>
        <p:cNvPr id="1" name="Shape 18"/>
        <p:cNvGrpSpPr/>
        <p:nvPr/>
      </p:nvGrpSpPr>
      <p:grpSpPr>
        <a:xfrm>
          <a:off x="0" y="0"/>
          <a:ext cx="0" cy="0"/>
          <a:chOff x="0" y="0"/>
          <a:chExt cx="0" cy="0"/>
        </a:xfrm>
      </p:grpSpPr>
      <p:cxnSp>
        <p:nvCxnSpPr>
          <p:cNvPr id="3" name="Google Shape;19;p4"/>
          <p:cNvCxnSpPr/>
          <p:nvPr userDrawn="1"/>
        </p:nvCxnSpPr>
        <p:spPr>
          <a:xfrm rot="10800000">
            <a:off x="10852167"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4" name="Google Shape;20;p4"/>
          <p:cNvCxnSpPr/>
          <p:nvPr userDrawn="1"/>
        </p:nvCxnSpPr>
        <p:spPr>
          <a:xfrm rot="10800000">
            <a:off x="1666801" y="1895946"/>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5" name="Google Shape;21;p4"/>
          <p:cNvCxnSpPr/>
          <p:nvPr userDrawn="1"/>
        </p:nvCxnSpPr>
        <p:spPr>
          <a:xfrm rot="10800000">
            <a:off x="6217575" y="1913212"/>
            <a:ext cx="0" cy="1321400"/>
          </a:xfrm>
          <a:prstGeom prst="straightConnector1">
            <a:avLst/>
          </a:prstGeom>
          <a:noFill/>
          <a:ln w="28575" cap="rnd" cmpd="sng">
            <a:solidFill>
              <a:schemeClr val="accent5"/>
            </a:solidFill>
            <a:prstDash val="solid"/>
            <a:round/>
            <a:headEnd type="none" w="med" len="med"/>
            <a:tailEnd type="none" w="med" len="med"/>
          </a:ln>
        </p:spPr>
      </p:cxnSp>
      <p:sp>
        <p:nvSpPr>
          <p:cNvPr id="13" name="Google Shape;28;p4"/>
          <p:cNvSpPr/>
          <p:nvPr userDrawn="1"/>
        </p:nvSpPr>
        <p:spPr>
          <a:xfrm>
            <a:off x="659531" y="3089095"/>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a:latin typeface="Sassoon Infant Std" panose="020B0503020103030203" pitchFamily="34" charset="0"/>
              <a:ea typeface="Questrial"/>
              <a:cs typeface="Questrial"/>
              <a:sym typeface="Questrial"/>
            </a:endParaRPr>
          </a:p>
        </p:txBody>
      </p:sp>
      <p:cxnSp>
        <p:nvCxnSpPr>
          <p:cNvPr id="14" name="Google Shape;31;p4"/>
          <p:cNvCxnSpPr/>
          <p:nvPr userDrawn="1"/>
        </p:nvCxnSpPr>
        <p:spPr>
          <a:xfrm flipV="1">
            <a:off x="1666800" y="1895830"/>
            <a:ext cx="9170918" cy="116"/>
          </a:xfrm>
          <a:prstGeom prst="straightConnector1">
            <a:avLst/>
          </a:prstGeom>
          <a:noFill/>
          <a:ln w="28575" cap="rnd" cmpd="sng">
            <a:solidFill>
              <a:schemeClr val="accent5"/>
            </a:solidFill>
            <a:prstDash val="solid"/>
            <a:round/>
            <a:headEnd type="none" w="med" len="med"/>
            <a:tailEnd type="none" w="med" len="med"/>
          </a:ln>
        </p:spPr>
      </p:cxnSp>
      <p:sp>
        <p:nvSpPr>
          <p:cNvPr id="8" name="Google Shape;24;p4"/>
          <p:cNvSpPr/>
          <p:nvPr/>
        </p:nvSpPr>
        <p:spPr>
          <a:xfrm>
            <a:off x="654451" y="2132558"/>
            <a:ext cx="2078503"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a:latin typeface="Sassoon Infant Std" panose="020B0503020103030203" pitchFamily="34" charset="0"/>
              <a:ea typeface="Shadows Into Light Two"/>
              <a:cs typeface="Shadows Into Light Two"/>
              <a:sym typeface="Shadows Into Light Two"/>
            </a:endParaRPr>
          </a:p>
        </p:txBody>
      </p:sp>
      <p:sp>
        <p:nvSpPr>
          <p:cNvPr id="9" name="Google Shape;25;p4"/>
          <p:cNvSpPr/>
          <p:nvPr/>
        </p:nvSpPr>
        <p:spPr>
          <a:xfrm>
            <a:off x="5139709" y="2115340"/>
            <a:ext cx="2078503"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a:latin typeface="Sassoon Infant Std" panose="020B0503020103030203" pitchFamily="34" charset="0"/>
              <a:ea typeface="Shadows Into Light Two"/>
              <a:cs typeface="Shadows Into Light Two"/>
              <a:sym typeface="Shadows Into Light Two"/>
            </a:endParaRPr>
          </a:p>
        </p:txBody>
      </p:sp>
      <p:sp>
        <p:nvSpPr>
          <p:cNvPr id="10" name="Google Shape;26;p4"/>
          <p:cNvSpPr/>
          <p:nvPr/>
        </p:nvSpPr>
        <p:spPr>
          <a:xfrm>
            <a:off x="9617894" y="2132558"/>
            <a:ext cx="2078503"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a:latin typeface="Sassoon Infant Std" panose="020B0503020103030203" pitchFamily="34" charset="0"/>
              <a:ea typeface="Shadows Into Light Two"/>
              <a:cs typeface="Shadows Into Light Two"/>
              <a:sym typeface="Shadows Into Light Two"/>
            </a:endParaRPr>
          </a:p>
        </p:txBody>
      </p:sp>
      <p:sp>
        <p:nvSpPr>
          <p:cNvPr id="21" name="Google Shape;28;p4"/>
          <p:cNvSpPr/>
          <p:nvPr userDrawn="1"/>
        </p:nvSpPr>
        <p:spPr>
          <a:xfrm>
            <a:off x="5139709" y="3089095"/>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a:latin typeface="Sassoon Infant Std" panose="020B0503020103030203" pitchFamily="34" charset="0"/>
              <a:ea typeface="Questrial"/>
              <a:cs typeface="Questrial"/>
              <a:sym typeface="Questrial"/>
            </a:endParaRPr>
          </a:p>
        </p:txBody>
      </p:sp>
      <p:sp>
        <p:nvSpPr>
          <p:cNvPr id="22" name="Google Shape;28;p4"/>
          <p:cNvSpPr/>
          <p:nvPr userDrawn="1"/>
        </p:nvSpPr>
        <p:spPr>
          <a:xfrm>
            <a:off x="9591947" y="3089095"/>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395727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3 Hierarchy diagram 01" preserve="1">
  <p:cSld name="1_003 Hierarchy diagram 01">
    <p:spTree>
      <p:nvGrpSpPr>
        <p:cNvPr id="1" name="Shape 18"/>
        <p:cNvGrpSpPr/>
        <p:nvPr/>
      </p:nvGrpSpPr>
      <p:grpSpPr>
        <a:xfrm>
          <a:off x="0" y="0"/>
          <a:ext cx="0" cy="0"/>
          <a:chOff x="0" y="0"/>
          <a:chExt cx="0" cy="0"/>
        </a:xfrm>
      </p:grpSpPr>
      <p:cxnSp>
        <p:nvCxnSpPr>
          <p:cNvPr id="3" name="Google Shape;19;p4"/>
          <p:cNvCxnSpPr/>
          <p:nvPr userDrawn="1"/>
        </p:nvCxnSpPr>
        <p:spPr>
          <a:xfrm rot="10800000">
            <a:off x="10935294"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4" name="Google Shape;20;p4"/>
          <p:cNvCxnSpPr/>
          <p:nvPr userDrawn="1"/>
        </p:nvCxnSpPr>
        <p:spPr>
          <a:xfrm rot="10800000">
            <a:off x="1336761" y="1878563"/>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5" name="Google Shape;21;p4"/>
          <p:cNvCxnSpPr/>
          <p:nvPr userDrawn="1"/>
        </p:nvCxnSpPr>
        <p:spPr>
          <a:xfrm rot="10800000">
            <a:off x="4522750" y="1920493"/>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6" name="Google Shape;22;p4"/>
          <p:cNvCxnSpPr/>
          <p:nvPr userDrawn="1"/>
        </p:nvCxnSpPr>
        <p:spPr>
          <a:xfrm rot="10800000">
            <a:off x="7712744" y="1937876"/>
            <a:ext cx="0" cy="1321400"/>
          </a:xfrm>
          <a:prstGeom prst="straightConnector1">
            <a:avLst/>
          </a:prstGeom>
          <a:noFill/>
          <a:ln w="28575" cap="rnd" cmpd="sng">
            <a:solidFill>
              <a:schemeClr val="accent5"/>
            </a:solidFill>
            <a:prstDash val="solid"/>
            <a:round/>
            <a:headEnd type="none" w="med" len="med"/>
            <a:tailEnd type="none" w="med" len="med"/>
          </a:ln>
        </p:spPr>
      </p:cxnSp>
      <p:sp>
        <p:nvSpPr>
          <p:cNvPr id="13" name="Google Shape;28;p4"/>
          <p:cNvSpPr/>
          <p:nvPr userDrawn="1"/>
        </p:nvSpPr>
        <p:spPr>
          <a:xfrm>
            <a:off x="435205"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a:latin typeface="Sassoon Infant Std" panose="020B0503020103030203" pitchFamily="34" charset="0"/>
              <a:ea typeface="Questrial"/>
              <a:cs typeface="Questrial"/>
              <a:sym typeface="Questrial"/>
            </a:endParaRPr>
          </a:p>
        </p:txBody>
      </p:sp>
      <p:cxnSp>
        <p:nvCxnSpPr>
          <p:cNvPr id="14" name="Google Shape;31;p4"/>
          <p:cNvCxnSpPr/>
          <p:nvPr userDrawn="1"/>
        </p:nvCxnSpPr>
        <p:spPr>
          <a:xfrm>
            <a:off x="1336761" y="1878563"/>
            <a:ext cx="9598533" cy="23401"/>
          </a:xfrm>
          <a:prstGeom prst="straightConnector1">
            <a:avLst/>
          </a:prstGeom>
          <a:noFill/>
          <a:ln w="28575" cap="rnd" cmpd="sng">
            <a:solidFill>
              <a:schemeClr val="accent5"/>
            </a:solidFill>
            <a:prstDash val="solid"/>
            <a:round/>
            <a:headEnd type="none" w="med" len="med"/>
            <a:tailEnd type="none" w="med" len="med"/>
          </a:ln>
        </p:spPr>
      </p:cxnSp>
      <p:sp>
        <p:nvSpPr>
          <p:cNvPr id="8" name="Google Shape;24;p4"/>
          <p:cNvSpPr/>
          <p:nvPr/>
        </p:nvSpPr>
        <p:spPr>
          <a:xfrm>
            <a:off x="567446" y="2165573"/>
            <a:ext cx="1731027" cy="569842"/>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a:latin typeface="Sassoon Infant Std" panose="020B0503020103030203" pitchFamily="34" charset="0"/>
              <a:ea typeface="Shadows Into Light Two"/>
              <a:cs typeface="Shadows Into Light Two"/>
              <a:sym typeface="Shadows Into Light Two"/>
            </a:endParaRPr>
          </a:p>
        </p:txBody>
      </p:sp>
      <p:sp>
        <p:nvSpPr>
          <p:cNvPr id="9" name="Google Shape;25;p4"/>
          <p:cNvSpPr/>
          <p:nvPr/>
        </p:nvSpPr>
        <p:spPr>
          <a:xfrm>
            <a:off x="3665843" y="2173961"/>
            <a:ext cx="1731027" cy="569842"/>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a:latin typeface="Sassoon Infant Std" panose="020B0503020103030203" pitchFamily="34" charset="0"/>
              <a:ea typeface="Shadows Into Light Two"/>
              <a:cs typeface="Shadows Into Light Two"/>
              <a:sym typeface="Shadows Into Light Two"/>
            </a:endParaRPr>
          </a:p>
        </p:txBody>
      </p:sp>
      <p:sp>
        <p:nvSpPr>
          <p:cNvPr id="10" name="Google Shape;26;p4"/>
          <p:cNvSpPr/>
          <p:nvPr/>
        </p:nvSpPr>
        <p:spPr>
          <a:xfrm>
            <a:off x="6690031" y="2190236"/>
            <a:ext cx="1731027" cy="569842"/>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a:latin typeface="Sassoon Infant Std" panose="020B0503020103030203" pitchFamily="34" charset="0"/>
              <a:ea typeface="Shadows Into Light Two"/>
              <a:cs typeface="Shadows Into Light Two"/>
              <a:sym typeface="Shadows Into Light Two"/>
            </a:endParaRPr>
          </a:p>
        </p:txBody>
      </p:sp>
      <p:sp>
        <p:nvSpPr>
          <p:cNvPr id="12" name="Google Shape;27;p4"/>
          <p:cNvSpPr/>
          <p:nvPr/>
        </p:nvSpPr>
        <p:spPr>
          <a:xfrm>
            <a:off x="9844284" y="2165573"/>
            <a:ext cx="1731027" cy="569842"/>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a:latin typeface="Sassoon Infant Std" panose="020B0503020103030203" pitchFamily="34" charset="0"/>
              <a:ea typeface="Shadows Into Light Two"/>
              <a:cs typeface="Shadows Into Light Two"/>
              <a:sym typeface="Shadows Into Light Two"/>
            </a:endParaRPr>
          </a:p>
        </p:txBody>
      </p:sp>
      <p:sp>
        <p:nvSpPr>
          <p:cNvPr id="31" name="Google Shape;28;p4"/>
          <p:cNvSpPr/>
          <p:nvPr userDrawn="1"/>
        </p:nvSpPr>
        <p:spPr>
          <a:xfrm>
            <a:off x="3595689" y="3113758"/>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a:latin typeface="Sassoon Infant Std" panose="020B0503020103030203" pitchFamily="34" charset="0"/>
              <a:ea typeface="Questrial"/>
              <a:cs typeface="Questrial"/>
              <a:sym typeface="Questrial"/>
            </a:endParaRPr>
          </a:p>
        </p:txBody>
      </p:sp>
      <p:sp>
        <p:nvSpPr>
          <p:cNvPr id="32" name="Google Shape;28;p4"/>
          <p:cNvSpPr/>
          <p:nvPr userDrawn="1"/>
        </p:nvSpPr>
        <p:spPr>
          <a:xfrm>
            <a:off x="6650128" y="3113758"/>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a:latin typeface="Sassoon Infant Std" panose="020B0503020103030203" pitchFamily="34" charset="0"/>
              <a:ea typeface="Questrial"/>
              <a:cs typeface="Questrial"/>
              <a:sym typeface="Questrial"/>
            </a:endParaRPr>
          </a:p>
        </p:txBody>
      </p:sp>
      <p:sp>
        <p:nvSpPr>
          <p:cNvPr id="34" name="Google Shape;28;p4"/>
          <p:cNvSpPr/>
          <p:nvPr userDrawn="1"/>
        </p:nvSpPr>
        <p:spPr>
          <a:xfrm>
            <a:off x="9808240"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421884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 Hierarchy diagram 02">
  <p:cSld name="004 Hierarchy diagram 02">
    <p:spTree>
      <p:nvGrpSpPr>
        <p:cNvPr id="1" name="Shape 36"/>
        <p:cNvGrpSpPr/>
        <p:nvPr/>
      </p:nvGrpSpPr>
      <p:grpSpPr>
        <a:xfrm>
          <a:off x="0" y="0"/>
          <a:ext cx="0" cy="0"/>
          <a:chOff x="0" y="0"/>
          <a:chExt cx="0" cy="0"/>
        </a:xfrm>
      </p:grpSpPr>
      <p:sp>
        <p:nvSpPr>
          <p:cNvPr id="24" name="Google Shape;45;p5">
            <a:extLst>
              <a:ext uri="{FF2B5EF4-FFF2-40B4-BE49-F238E27FC236}">
                <a16:creationId xmlns:a16="http://schemas.microsoft.com/office/drawing/2014/main" id="{CD13AB2F-DEA1-FD43-9197-833DDD85A2F3}"/>
              </a:ext>
            </a:extLst>
          </p:cNvPr>
          <p:cNvSpPr/>
          <p:nvPr userDrawn="1"/>
        </p:nvSpPr>
        <p:spPr>
          <a:xfrm>
            <a:off x="453482" y="1111402"/>
            <a:ext cx="5367453" cy="532057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a:latin typeface="Sassoon Infant Std" panose="020B0503020103030203" pitchFamily="34" charset="0"/>
              <a:ea typeface="Questrial"/>
              <a:cs typeface="Questrial"/>
              <a:sym typeface="Questrial"/>
            </a:endParaRPr>
          </a:p>
        </p:txBody>
      </p:sp>
      <p:sp>
        <p:nvSpPr>
          <p:cNvPr id="25" name="Google Shape;45;p5">
            <a:extLst>
              <a:ext uri="{FF2B5EF4-FFF2-40B4-BE49-F238E27FC236}">
                <a16:creationId xmlns:a16="http://schemas.microsoft.com/office/drawing/2014/main" id="{1672A142-659B-AE4E-9735-28A130E134AD}"/>
              </a:ext>
            </a:extLst>
          </p:cNvPr>
          <p:cNvSpPr/>
          <p:nvPr userDrawn="1"/>
        </p:nvSpPr>
        <p:spPr>
          <a:xfrm>
            <a:off x="6237250" y="1111402"/>
            <a:ext cx="5367453" cy="5227053"/>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3483653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 Hierarchy diagram 02" preserve="1">
  <p:cSld name="1_004 Hierarchy diagram 02">
    <p:spTree>
      <p:nvGrpSpPr>
        <p:cNvPr id="1" name="Shape 36"/>
        <p:cNvGrpSpPr/>
        <p:nvPr/>
      </p:nvGrpSpPr>
      <p:grpSpPr>
        <a:xfrm>
          <a:off x="0" y="0"/>
          <a:ext cx="0" cy="0"/>
          <a:chOff x="0" y="0"/>
          <a:chExt cx="0" cy="0"/>
        </a:xfrm>
      </p:grpSpPr>
      <p:sp>
        <p:nvSpPr>
          <p:cNvPr id="22" name="Google Shape;45;p5">
            <a:extLst>
              <a:ext uri="{FF2B5EF4-FFF2-40B4-BE49-F238E27FC236}">
                <a16:creationId xmlns:a16="http://schemas.microsoft.com/office/drawing/2014/main" id="{4AE5E5DA-25E6-464F-AA1E-2553A8256E84}"/>
              </a:ext>
            </a:extLst>
          </p:cNvPr>
          <p:cNvSpPr/>
          <p:nvPr userDrawn="1"/>
        </p:nvSpPr>
        <p:spPr>
          <a:xfrm>
            <a:off x="453483" y="3802564"/>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a:latin typeface="Sassoon Infant Std" panose="020B0503020103030203" pitchFamily="34" charset="0"/>
              <a:ea typeface="Questrial"/>
              <a:cs typeface="Questrial"/>
              <a:sym typeface="Questrial"/>
            </a:endParaRPr>
          </a:p>
        </p:txBody>
      </p:sp>
      <p:sp>
        <p:nvSpPr>
          <p:cNvPr id="23" name="Google Shape;45;p5">
            <a:extLst>
              <a:ext uri="{FF2B5EF4-FFF2-40B4-BE49-F238E27FC236}">
                <a16:creationId xmlns:a16="http://schemas.microsoft.com/office/drawing/2014/main" id="{A6C3A647-A38D-594F-9E4F-B0C02C81ED9E}"/>
              </a:ext>
            </a:extLst>
          </p:cNvPr>
          <p:cNvSpPr/>
          <p:nvPr userDrawn="1"/>
        </p:nvSpPr>
        <p:spPr>
          <a:xfrm>
            <a:off x="6237249" y="3802564"/>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a:latin typeface="Sassoon Infant Std" panose="020B0503020103030203" pitchFamily="34" charset="0"/>
              <a:ea typeface="Questrial"/>
              <a:cs typeface="Questrial"/>
              <a:sym typeface="Questrial"/>
            </a:endParaRPr>
          </a:p>
        </p:txBody>
      </p:sp>
      <p:sp>
        <p:nvSpPr>
          <p:cNvPr id="24" name="Google Shape;45;p5">
            <a:extLst>
              <a:ext uri="{FF2B5EF4-FFF2-40B4-BE49-F238E27FC236}">
                <a16:creationId xmlns:a16="http://schemas.microsoft.com/office/drawing/2014/main" id="{CD13AB2F-DEA1-FD43-9197-833DDD85A2F3}"/>
              </a:ext>
            </a:extLst>
          </p:cNvPr>
          <p:cNvSpPr/>
          <p:nvPr userDrawn="1"/>
        </p:nvSpPr>
        <p:spPr>
          <a:xfrm>
            <a:off x="453482" y="1111402"/>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a:latin typeface="Sassoon Infant Std" panose="020B0503020103030203" pitchFamily="34" charset="0"/>
              <a:ea typeface="Questrial"/>
              <a:cs typeface="Questrial"/>
              <a:sym typeface="Questrial"/>
            </a:endParaRPr>
          </a:p>
        </p:txBody>
      </p:sp>
      <p:sp>
        <p:nvSpPr>
          <p:cNvPr id="25" name="Google Shape;45;p5">
            <a:extLst>
              <a:ext uri="{FF2B5EF4-FFF2-40B4-BE49-F238E27FC236}">
                <a16:creationId xmlns:a16="http://schemas.microsoft.com/office/drawing/2014/main" id="{1672A142-659B-AE4E-9735-28A130E134AD}"/>
              </a:ext>
            </a:extLst>
          </p:cNvPr>
          <p:cNvSpPr/>
          <p:nvPr userDrawn="1"/>
        </p:nvSpPr>
        <p:spPr>
          <a:xfrm>
            <a:off x="6237250" y="1111402"/>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7413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8 Parts of a story">
  <p:cSld name="008 Parts of a story">
    <p:spTree>
      <p:nvGrpSpPr>
        <p:cNvPr id="1" name="Shape 88"/>
        <p:cNvGrpSpPr/>
        <p:nvPr/>
      </p:nvGrpSpPr>
      <p:grpSpPr>
        <a:xfrm>
          <a:off x="0" y="0"/>
          <a:ext cx="0" cy="0"/>
          <a:chOff x="0" y="0"/>
          <a:chExt cx="0" cy="0"/>
        </a:xfrm>
      </p:grpSpPr>
      <p:sp>
        <p:nvSpPr>
          <p:cNvPr id="89" name="Google Shape;89;p9"/>
          <p:cNvSpPr/>
          <p:nvPr/>
        </p:nvSpPr>
        <p:spPr>
          <a:xfrm>
            <a:off x="621200" y="1540567"/>
            <a:ext cx="10949600"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320361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8 Parts of a story" preserve="1">
  <p:cSld name="1_008 Parts of a story">
    <p:spTree>
      <p:nvGrpSpPr>
        <p:cNvPr id="1" name="Shape 88"/>
        <p:cNvGrpSpPr/>
        <p:nvPr/>
      </p:nvGrpSpPr>
      <p:grpSpPr>
        <a:xfrm>
          <a:off x="0" y="0"/>
          <a:ext cx="0" cy="0"/>
          <a:chOff x="0" y="0"/>
          <a:chExt cx="0" cy="0"/>
        </a:xfrm>
      </p:grpSpPr>
      <p:sp>
        <p:nvSpPr>
          <p:cNvPr id="89" name="Google Shape;89;p9"/>
          <p:cNvSpPr/>
          <p:nvPr/>
        </p:nvSpPr>
        <p:spPr>
          <a:xfrm>
            <a:off x="621199" y="1540567"/>
            <a:ext cx="5315367"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a:latin typeface="Sassoon Infant Std" panose="020B0503020103030203" pitchFamily="34" charset="0"/>
              <a:ea typeface="Questrial"/>
              <a:cs typeface="Questrial"/>
              <a:sym typeface="Questrial"/>
            </a:endParaRPr>
          </a:p>
        </p:txBody>
      </p:sp>
      <p:sp>
        <p:nvSpPr>
          <p:cNvPr id="3" name="Google Shape;89;p9">
            <a:extLst>
              <a:ext uri="{FF2B5EF4-FFF2-40B4-BE49-F238E27FC236}">
                <a16:creationId xmlns:a16="http://schemas.microsoft.com/office/drawing/2014/main" id="{FE28F9E5-BA92-124D-9F74-15575E5C5AB2}"/>
              </a:ext>
            </a:extLst>
          </p:cNvPr>
          <p:cNvSpPr/>
          <p:nvPr userDrawn="1"/>
        </p:nvSpPr>
        <p:spPr>
          <a:xfrm>
            <a:off x="6255433" y="1540567"/>
            <a:ext cx="5315367"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76660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08"/>
        <p:cNvGrpSpPr/>
        <p:nvPr/>
      </p:nvGrpSpPr>
      <p:grpSpPr>
        <a:xfrm>
          <a:off x="0" y="0"/>
          <a:ext cx="0" cy="0"/>
          <a:chOff x="0" y="0"/>
          <a:chExt cx="0" cy="0"/>
        </a:xfrm>
      </p:grpSpPr>
      <p:sp>
        <p:nvSpPr>
          <p:cNvPr id="209" name="Google Shape;209;p18"/>
          <p:cNvSpPr/>
          <p:nvPr/>
        </p:nvSpPr>
        <p:spPr>
          <a:xfrm>
            <a:off x="513500" y="1400433"/>
            <a:ext cx="11165000" cy="4912400"/>
          </a:xfrm>
          <a:prstGeom prst="roundRect">
            <a:avLst>
              <a:gd name="adj" fmla="val 3944"/>
            </a:avLst>
          </a:prstGeom>
          <a:solidFill>
            <a:schemeClr val="lt1"/>
          </a:solidFill>
          <a:ln w="38100" cap="flat" cmpd="sng">
            <a:solidFill>
              <a:schemeClr val="accent5"/>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1200" b="0" i="0">
              <a:latin typeface="Sassoon Infant Std" panose="020B0503020103030203" pitchFamily="34" charset="0"/>
            </a:endParaRPr>
          </a:p>
        </p:txBody>
      </p:sp>
    </p:spTree>
    <p:extLst>
      <p:ext uri="{BB962C8B-B14F-4D97-AF65-F5344CB8AC3E}">
        <p14:creationId xmlns:p14="http://schemas.microsoft.com/office/powerpoint/2010/main" val="263026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rot="2700000">
            <a:off x="-349693" y="-3323155"/>
            <a:ext cx="12863685" cy="13455344"/>
          </a:xfrm>
          <a:custGeom>
            <a:avLst/>
            <a:gdLst/>
            <a:ahLst/>
            <a:cxnLst/>
            <a:rect l="l" t="t" r="r" b="b"/>
            <a:pathLst>
              <a:path w="19284804" h="20171799" extrusionOk="0">
                <a:moveTo>
                  <a:pt x="18688411" y="6171208"/>
                </a:moveTo>
                <a:lnTo>
                  <a:pt x="19284804" y="6767601"/>
                </a:lnTo>
                <a:lnTo>
                  <a:pt x="19284804" y="7780415"/>
                </a:lnTo>
                <a:lnTo>
                  <a:pt x="18688411" y="8376807"/>
                </a:lnTo>
                <a:close/>
                <a:moveTo>
                  <a:pt x="15573677" y="3056473"/>
                </a:moveTo>
                <a:lnTo>
                  <a:pt x="16170071" y="3652868"/>
                </a:lnTo>
                <a:lnTo>
                  <a:pt x="16170071" y="10895147"/>
                </a:lnTo>
                <a:lnTo>
                  <a:pt x="15573676" y="11491542"/>
                </a:lnTo>
                <a:close/>
                <a:moveTo>
                  <a:pt x="12458939" y="58264"/>
                </a:moveTo>
                <a:lnTo>
                  <a:pt x="12517204" y="0"/>
                </a:lnTo>
                <a:lnTo>
                  <a:pt x="13055335" y="538132"/>
                </a:lnTo>
                <a:lnTo>
                  <a:pt x="13055335" y="14009883"/>
                </a:lnTo>
                <a:lnTo>
                  <a:pt x="12458941" y="14606277"/>
                </a:lnTo>
                <a:close/>
                <a:moveTo>
                  <a:pt x="9344205" y="3172998"/>
                </a:moveTo>
                <a:lnTo>
                  <a:pt x="9940599" y="2576605"/>
                </a:lnTo>
                <a:lnTo>
                  <a:pt x="9940599" y="17124619"/>
                </a:lnTo>
                <a:lnTo>
                  <a:pt x="9344206" y="17721012"/>
                </a:lnTo>
                <a:close/>
                <a:moveTo>
                  <a:pt x="6229471" y="6287733"/>
                </a:moveTo>
                <a:lnTo>
                  <a:pt x="6825865" y="5691339"/>
                </a:lnTo>
                <a:lnTo>
                  <a:pt x="6825865" y="20171799"/>
                </a:lnTo>
                <a:lnTo>
                  <a:pt x="6229472" y="19575405"/>
                </a:lnTo>
                <a:close/>
                <a:moveTo>
                  <a:pt x="3114736" y="9402468"/>
                </a:moveTo>
                <a:lnTo>
                  <a:pt x="3711130" y="8806074"/>
                </a:lnTo>
                <a:lnTo>
                  <a:pt x="3711131" y="17057064"/>
                </a:lnTo>
                <a:lnTo>
                  <a:pt x="3114736" y="16460670"/>
                </a:lnTo>
                <a:close/>
                <a:moveTo>
                  <a:pt x="0" y="12517204"/>
                </a:moveTo>
                <a:lnTo>
                  <a:pt x="596395" y="11920809"/>
                </a:lnTo>
                <a:lnTo>
                  <a:pt x="596395" y="13942328"/>
                </a:lnTo>
                <a:lnTo>
                  <a:pt x="0" y="13345934"/>
                </a:lnTo>
                <a:close/>
              </a:path>
            </a:pathLst>
          </a:custGeom>
          <a:solidFill>
            <a:schemeClr val="accent2"/>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a:solidFill>
                <a:srgbClr val="000000"/>
              </a:solidFill>
              <a:latin typeface="Sassoon Infant Std" panose="020B0503020103030203" pitchFamily="34" charset="0"/>
              <a:ea typeface="Arial"/>
              <a:cs typeface="Arial"/>
              <a:sym typeface="Arial"/>
            </a:endParaRPr>
          </a:p>
        </p:txBody>
      </p:sp>
      <p:sp>
        <p:nvSpPr>
          <p:cNvPr id="7" name="Google Shape;7;p1"/>
          <p:cNvSpPr/>
          <p:nvPr/>
        </p:nvSpPr>
        <p:spPr>
          <a:xfrm rot="2700000">
            <a:off x="301424" y="-2974019"/>
            <a:ext cx="10786041" cy="12551988"/>
          </a:xfrm>
          <a:custGeom>
            <a:avLst/>
            <a:gdLst/>
            <a:ahLst/>
            <a:cxnLst/>
            <a:rect l="l" t="t" r="r" b="b"/>
            <a:pathLst>
              <a:path w="16170069" h="18817518" extrusionOk="0">
                <a:moveTo>
                  <a:pt x="15573675" y="3114735"/>
                </a:moveTo>
                <a:lnTo>
                  <a:pt x="16170069" y="3711130"/>
                </a:lnTo>
                <a:lnTo>
                  <a:pt x="16170069" y="8876919"/>
                </a:lnTo>
                <a:lnTo>
                  <a:pt x="15573674" y="9473314"/>
                </a:lnTo>
                <a:close/>
                <a:moveTo>
                  <a:pt x="12458940" y="0"/>
                </a:moveTo>
                <a:lnTo>
                  <a:pt x="13055333" y="596394"/>
                </a:lnTo>
                <a:lnTo>
                  <a:pt x="13055334" y="11991655"/>
                </a:lnTo>
                <a:lnTo>
                  <a:pt x="12458939" y="12588049"/>
                </a:lnTo>
                <a:close/>
                <a:moveTo>
                  <a:pt x="9344205" y="1154769"/>
                </a:moveTo>
                <a:lnTo>
                  <a:pt x="9940598" y="558375"/>
                </a:lnTo>
                <a:lnTo>
                  <a:pt x="9940599" y="15106390"/>
                </a:lnTo>
                <a:lnTo>
                  <a:pt x="9344204" y="15702784"/>
                </a:lnTo>
                <a:close/>
                <a:moveTo>
                  <a:pt x="6229470" y="4269504"/>
                </a:moveTo>
                <a:lnTo>
                  <a:pt x="6825864" y="3673110"/>
                </a:lnTo>
                <a:lnTo>
                  <a:pt x="6825864" y="18221124"/>
                </a:lnTo>
                <a:lnTo>
                  <a:pt x="6229470" y="18817518"/>
                </a:lnTo>
                <a:close/>
                <a:moveTo>
                  <a:pt x="3114735" y="7384239"/>
                </a:moveTo>
                <a:lnTo>
                  <a:pt x="3711129" y="6787845"/>
                </a:lnTo>
                <a:lnTo>
                  <a:pt x="3711128" y="17115326"/>
                </a:lnTo>
                <a:lnTo>
                  <a:pt x="3114735" y="16518933"/>
                </a:lnTo>
                <a:close/>
                <a:moveTo>
                  <a:pt x="0" y="10498974"/>
                </a:moveTo>
                <a:lnTo>
                  <a:pt x="596393" y="9902580"/>
                </a:lnTo>
                <a:lnTo>
                  <a:pt x="596393" y="14000591"/>
                </a:lnTo>
                <a:lnTo>
                  <a:pt x="0" y="13404198"/>
                </a:lnTo>
                <a:close/>
              </a:path>
            </a:pathLst>
          </a:custGeom>
          <a:solidFill>
            <a:schemeClr val="accent3"/>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a:solidFill>
                <a:srgbClr val="000000"/>
              </a:solidFill>
              <a:latin typeface="Sassoon Infant Std" panose="020B0503020103030203" pitchFamily="34" charset="0"/>
              <a:ea typeface="Arial"/>
              <a:cs typeface="Arial"/>
              <a:sym typeface="Arial"/>
            </a:endParaRPr>
          </a:p>
        </p:txBody>
      </p:sp>
      <p:sp>
        <p:nvSpPr>
          <p:cNvPr id="8" name="Google Shape;8;p1"/>
          <p:cNvSpPr/>
          <p:nvPr/>
        </p:nvSpPr>
        <p:spPr>
          <a:xfrm rot="2700000">
            <a:off x="1060479" y="-2692815"/>
            <a:ext cx="10786040" cy="12429201"/>
          </a:xfrm>
          <a:custGeom>
            <a:avLst/>
            <a:gdLst/>
            <a:ahLst/>
            <a:cxnLst/>
            <a:rect l="l" t="t" r="r" b="b"/>
            <a:pathLst>
              <a:path w="16170068" h="18633440" extrusionOk="0">
                <a:moveTo>
                  <a:pt x="15573674" y="4632848"/>
                </a:moveTo>
                <a:lnTo>
                  <a:pt x="16170068" y="5229241"/>
                </a:lnTo>
                <a:lnTo>
                  <a:pt x="16170068" y="8318544"/>
                </a:lnTo>
                <a:lnTo>
                  <a:pt x="15573674" y="8914939"/>
                </a:lnTo>
                <a:close/>
                <a:moveTo>
                  <a:pt x="12458940" y="1518113"/>
                </a:moveTo>
                <a:lnTo>
                  <a:pt x="13055333" y="2114507"/>
                </a:lnTo>
                <a:lnTo>
                  <a:pt x="13055333" y="11433279"/>
                </a:lnTo>
                <a:lnTo>
                  <a:pt x="12458940" y="12029672"/>
                </a:lnTo>
                <a:close/>
                <a:moveTo>
                  <a:pt x="9344205" y="596393"/>
                </a:moveTo>
                <a:lnTo>
                  <a:pt x="9940598" y="0"/>
                </a:lnTo>
                <a:lnTo>
                  <a:pt x="9940599" y="14548014"/>
                </a:lnTo>
                <a:lnTo>
                  <a:pt x="9344204" y="15144408"/>
                </a:lnTo>
                <a:close/>
                <a:moveTo>
                  <a:pt x="6229469" y="3711129"/>
                </a:moveTo>
                <a:lnTo>
                  <a:pt x="6825864" y="3114734"/>
                </a:lnTo>
                <a:lnTo>
                  <a:pt x="6825863" y="17662749"/>
                </a:lnTo>
                <a:lnTo>
                  <a:pt x="6229469" y="18259143"/>
                </a:lnTo>
                <a:close/>
                <a:moveTo>
                  <a:pt x="3114736" y="6825862"/>
                </a:moveTo>
                <a:lnTo>
                  <a:pt x="3711129" y="6229469"/>
                </a:lnTo>
                <a:lnTo>
                  <a:pt x="3711130" y="18633440"/>
                </a:lnTo>
                <a:lnTo>
                  <a:pt x="3114736" y="18037046"/>
                </a:lnTo>
                <a:close/>
                <a:moveTo>
                  <a:pt x="0" y="9940598"/>
                </a:moveTo>
                <a:lnTo>
                  <a:pt x="596393" y="9344205"/>
                </a:lnTo>
                <a:lnTo>
                  <a:pt x="596393" y="15518704"/>
                </a:lnTo>
                <a:lnTo>
                  <a:pt x="0" y="14922310"/>
                </a:lnTo>
                <a:close/>
              </a:path>
            </a:pathLst>
          </a:custGeom>
          <a:solidFill>
            <a:schemeClr val="accent2">
              <a:lumMod val="75000"/>
            </a:schemeClr>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a:solidFill>
                <a:srgbClr val="000000"/>
              </a:solidFill>
              <a:latin typeface="Sassoon Infant Std" panose="020B0503020103030203" pitchFamily="34" charset="0"/>
              <a:ea typeface="Arial"/>
              <a:cs typeface="Arial"/>
              <a:sym typeface="Arial"/>
            </a:endParaRPr>
          </a:p>
        </p:txBody>
      </p:sp>
      <p:sp>
        <p:nvSpPr>
          <p:cNvPr id="9" name="Google Shape;9;p1"/>
          <p:cNvSpPr/>
          <p:nvPr/>
        </p:nvSpPr>
        <p:spPr>
          <a:xfrm>
            <a:off x="264800" y="251500"/>
            <a:ext cx="11662400" cy="6355000"/>
          </a:xfrm>
          <a:prstGeom prst="roundRect">
            <a:avLst>
              <a:gd name="adj" fmla="val 4451"/>
            </a:avLst>
          </a:prstGeom>
          <a:solidFill>
            <a:schemeClr val="l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1200" b="0" i="0">
              <a:latin typeface="Sassoon Infant Std" panose="020B0503020103030203" pitchFamily="34" charset="0"/>
            </a:endParaRPr>
          </a:p>
        </p:txBody>
      </p:sp>
      <p:sp>
        <p:nvSpPr>
          <p:cNvPr id="10" name="Google Shape;10;p1"/>
          <p:cNvSpPr txBox="1">
            <a:spLocks noGrp="1"/>
          </p:cNvSpPr>
          <p:nvPr>
            <p:ph type="sldNum" idx="12"/>
          </p:nvPr>
        </p:nvSpPr>
        <p:spPr>
          <a:xfrm>
            <a:off x="11296611" y="6217623"/>
            <a:ext cx="731800" cy="524600"/>
          </a:xfrm>
          <a:prstGeom prst="rect">
            <a:avLst/>
          </a:prstGeom>
          <a:noFill/>
          <a:ln>
            <a:noFill/>
          </a:ln>
        </p:spPr>
        <p:txBody>
          <a:bodyPr spcFirstLastPara="1" wrap="square" lIns="182850" tIns="182850" rIns="182850" bIns="182850" anchor="ctr" anchorCtr="0">
            <a:noAutofit/>
          </a:bodyPr>
          <a:lstStyle>
            <a:lvl1pPr lvl="0" algn="r">
              <a:buNone/>
              <a:defRPr sz="1333" b="0" i="0">
                <a:solidFill>
                  <a:schemeClr val="dk2"/>
                </a:solidFill>
                <a:latin typeface="Sassoon Infant Std" panose="020B0503020103030203" pitchFamily="34" charset="0"/>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13716644"/>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80" r:id="rId3"/>
    <p:sldLayoutId id="2147483683" r:id="rId4"/>
    <p:sldLayoutId id="2147483664" r:id="rId5"/>
    <p:sldLayoutId id="2147483684" r:id="rId6"/>
    <p:sldLayoutId id="2147483668" r:id="rId7"/>
    <p:sldLayoutId id="2147483681" r:id="rId8"/>
    <p:sldLayoutId id="2147483677"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rot="2700000">
            <a:off x="-349693" y="-3323155"/>
            <a:ext cx="12863685" cy="13455344"/>
          </a:xfrm>
          <a:custGeom>
            <a:avLst/>
            <a:gdLst/>
            <a:ahLst/>
            <a:cxnLst/>
            <a:rect l="l" t="t" r="r" b="b"/>
            <a:pathLst>
              <a:path w="19284804" h="20171799" extrusionOk="0">
                <a:moveTo>
                  <a:pt x="18688411" y="6171208"/>
                </a:moveTo>
                <a:lnTo>
                  <a:pt x="19284804" y="6767601"/>
                </a:lnTo>
                <a:lnTo>
                  <a:pt x="19284804" y="7780415"/>
                </a:lnTo>
                <a:lnTo>
                  <a:pt x="18688411" y="8376807"/>
                </a:lnTo>
                <a:close/>
                <a:moveTo>
                  <a:pt x="15573677" y="3056473"/>
                </a:moveTo>
                <a:lnTo>
                  <a:pt x="16170071" y="3652868"/>
                </a:lnTo>
                <a:lnTo>
                  <a:pt x="16170071" y="10895147"/>
                </a:lnTo>
                <a:lnTo>
                  <a:pt x="15573676" y="11491542"/>
                </a:lnTo>
                <a:close/>
                <a:moveTo>
                  <a:pt x="12458939" y="58264"/>
                </a:moveTo>
                <a:lnTo>
                  <a:pt x="12517204" y="0"/>
                </a:lnTo>
                <a:lnTo>
                  <a:pt x="13055335" y="538132"/>
                </a:lnTo>
                <a:lnTo>
                  <a:pt x="13055335" y="14009883"/>
                </a:lnTo>
                <a:lnTo>
                  <a:pt x="12458941" y="14606277"/>
                </a:lnTo>
                <a:close/>
                <a:moveTo>
                  <a:pt x="9344205" y="3172998"/>
                </a:moveTo>
                <a:lnTo>
                  <a:pt x="9940599" y="2576605"/>
                </a:lnTo>
                <a:lnTo>
                  <a:pt x="9940599" y="17124619"/>
                </a:lnTo>
                <a:lnTo>
                  <a:pt x="9344206" y="17721012"/>
                </a:lnTo>
                <a:close/>
                <a:moveTo>
                  <a:pt x="6229471" y="6287733"/>
                </a:moveTo>
                <a:lnTo>
                  <a:pt x="6825865" y="5691339"/>
                </a:lnTo>
                <a:lnTo>
                  <a:pt x="6825865" y="20171799"/>
                </a:lnTo>
                <a:lnTo>
                  <a:pt x="6229472" y="19575405"/>
                </a:lnTo>
                <a:close/>
                <a:moveTo>
                  <a:pt x="3114736" y="9402468"/>
                </a:moveTo>
                <a:lnTo>
                  <a:pt x="3711130" y="8806074"/>
                </a:lnTo>
                <a:lnTo>
                  <a:pt x="3711131" y="17057064"/>
                </a:lnTo>
                <a:lnTo>
                  <a:pt x="3114736" y="16460670"/>
                </a:lnTo>
                <a:close/>
                <a:moveTo>
                  <a:pt x="0" y="12517204"/>
                </a:moveTo>
                <a:lnTo>
                  <a:pt x="596395" y="11920809"/>
                </a:lnTo>
                <a:lnTo>
                  <a:pt x="596395" y="13942328"/>
                </a:lnTo>
                <a:lnTo>
                  <a:pt x="0" y="13345934"/>
                </a:lnTo>
                <a:close/>
              </a:path>
            </a:pathLst>
          </a:custGeom>
          <a:solidFill>
            <a:schemeClr val="accent2"/>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dirty="0">
              <a:solidFill>
                <a:srgbClr val="000000"/>
              </a:solidFill>
              <a:latin typeface="Sassoon Infant Std" panose="020B0503020103030203" pitchFamily="34" charset="0"/>
              <a:ea typeface="Arial"/>
              <a:cs typeface="Arial"/>
              <a:sym typeface="Arial"/>
            </a:endParaRPr>
          </a:p>
        </p:txBody>
      </p:sp>
      <p:sp>
        <p:nvSpPr>
          <p:cNvPr id="7" name="Google Shape;7;p1"/>
          <p:cNvSpPr/>
          <p:nvPr/>
        </p:nvSpPr>
        <p:spPr>
          <a:xfrm rot="2700000">
            <a:off x="301424" y="-2974019"/>
            <a:ext cx="10786041" cy="12551988"/>
          </a:xfrm>
          <a:custGeom>
            <a:avLst/>
            <a:gdLst/>
            <a:ahLst/>
            <a:cxnLst/>
            <a:rect l="l" t="t" r="r" b="b"/>
            <a:pathLst>
              <a:path w="16170069" h="18817518" extrusionOk="0">
                <a:moveTo>
                  <a:pt x="15573675" y="3114735"/>
                </a:moveTo>
                <a:lnTo>
                  <a:pt x="16170069" y="3711130"/>
                </a:lnTo>
                <a:lnTo>
                  <a:pt x="16170069" y="8876919"/>
                </a:lnTo>
                <a:lnTo>
                  <a:pt x="15573674" y="9473314"/>
                </a:lnTo>
                <a:close/>
                <a:moveTo>
                  <a:pt x="12458940" y="0"/>
                </a:moveTo>
                <a:lnTo>
                  <a:pt x="13055333" y="596394"/>
                </a:lnTo>
                <a:lnTo>
                  <a:pt x="13055334" y="11991655"/>
                </a:lnTo>
                <a:lnTo>
                  <a:pt x="12458939" y="12588049"/>
                </a:lnTo>
                <a:close/>
                <a:moveTo>
                  <a:pt x="9344205" y="1154769"/>
                </a:moveTo>
                <a:lnTo>
                  <a:pt x="9940598" y="558375"/>
                </a:lnTo>
                <a:lnTo>
                  <a:pt x="9940599" y="15106390"/>
                </a:lnTo>
                <a:lnTo>
                  <a:pt x="9344204" y="15702784"/>
                </a:lnTo>
                <a:close/>
                <a:moveTo>
                  <a:pt x="6229470" y="4269504"/>
                </a:moveTo>
                <a:lnTo>
                  <a:pt x="6825864" y="3673110"/>
                </a:lnTo>
                <a:lnTo>
                  <a:pt x="6825864" y="18221124"/>
                </a:lnTo>
                <a:lnTo>
                  <a:pt x="6229470" y="18817518"/>
                </a:lnTo>
                <a:close/>
                <a:moveTo>
                  <a:pt x="3114735" y="7384239"/>
                </a:moveTo>
                <a:lnTo>
                  <a:pt x="3711129" y="6787845"/>
                </a:lnTo>
                <a:lnTo>
                  <a:pt x="3711128" y="17115326"/>
                </a:lnTo>
                <a:lnTo>
                  <a:pt x="3114735" y="16518933"/>
                </a:lnTo>
                <a:close/>
                <a:moveTo>
                  <a:pt x="0" y="10498974"/>
                </a:moveTo>
                <a:lnTo>
                  <a:pt x="596393" y="9902580"/>
                </a:lnTo>
                <a:lnTo>
                  <a:pt x="596393" y="14000591"/>
                </a:lnTo>
                <a:lnTo>
                  <a:pt x="0" y="13404198"/>
                </a:lnTo>
                <a:close/>
              </a:path>
            </a:pathLst>
          </a:custGeom>
          <a:solidFill>
            <a:schemeClr val="accent3"/>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dirty="0">
              <a:solidFill>
                <a:srgbClr val="000000"/>
              </a:solidFill>
              <a:latin typeface="Sassoon Infant Std" panose="020B0503020103030203" pitchFamily="34" charset="0"/>
              <a:ea typeface="Arial"/>
              <a:cs typeface="Arial"/>
              <a:sym typeface="Arial"/>
            </a:endParaRPr>
          </a:p>
        </p:txBody>
      </p:sp>
      <p:sp>
        <p:nvSpPr>
          <p:cNvPr id="8" name="Google Shape;8;p1"/>
          <p:cNvSpPr/>
          <p:nvPr/>
        </p:nvSpPr>
        <p:spPr>
          <a:xfrm rot="2700000">
            <a:off x="1060479" y="-2692815"/>
            <a:ext cx="10786040" cy="12429201"/>
          </a:xfrm>
          <a:custGeom>
            <a:avLst/>
            <a:gdLst/>
            <a:ahLst/>
            <a:cxnLst/>
            <a:rect l="l" t="t" r="r" b="b"/>
            <a:pathLst>
              <a:path w="16170068" h="18633440" extrusionOk="0">
                <a:moveTo>
                  <a:pt x="15573674" y="4632848"/>
                </a:moveTo>
                <a:lnTo>
                  <a:pt x="16170068" y="5229241"/>
                </a:lnTo>
                <a:lnTo>
                  <a:pt x="16170068" y="8318544"/>
                </a:lnTo>
                <a:lnTo>
                  <a:pt x="15573674" y="8914939"/>
                </a:lnTo>
                <a:close/>
                <a:moveTo>
                  <a:pt x="12458940" y="1518113"/>
                </a:moveTo>
                <a:lnTo>
                  <a:pt x="13055333" y="2114507"/>
                </a:lnTo>
                <a:lnTo>
                  <a:pt x="13055333" y="11433279"/>
                </a:lnTo>
                <a:lnTo>
                  <a:pt x="12458940" y="12029672"/>
                </a:lnTo>
                <a:close/>
                <a:moveTo>
                  <a:pt x="9344205" y="596393"/>
                </a:moveTo>
                <a:lnTo>
                  <a:pt x="9940598" y="0"/>
                </a:lnTo>
                <a:lnTo>
                  <a:pt x="9940599" y="14548014"/>
                </a:lnTo>
                <a:lnTo>
                  <a:pt x="9344204" y="15144408"/>
                </a:lnTo>
                <a:close/>
                <a:moveTo>
                  <a:pt x="6229469" y="3711129"/>
                </a:moveTo>
                <a:lnTo>
                  <a:pt x="6825864" y="3114734"/>
                </a:lnTo>
                <a:lnTo>
                  <a:pt x="6825863" y="17662749"/>
                </a:lnTo>
                <a:lnTo>
                  <a:pt x="6229469" y="18259143"/>
                </a:lnTo>
                <a:close/>
                <a:moveTo>
                  <a:pt x="3114736" y="6825862"/>
                </a:moveTo>
                <a:lnTo>
                  <a:pt x="3711129" y="6229469"/>
                </a:lnTo>
                <a:lnTo>
                  <a:pt x="3711130" y="18633440"/>
                </a:lnTo>
                <a:lnTo>
                  <a:pt x="3114736" y="18037046"/>
                </a:lnTo>
                <a:close/>
                <a:moveTo>
                  <a:pt x="0" y="9940598"/>
                </a:moveTo>
                <a:lnTo>
                  <a:pt x="596393" y="9344205"/>
                </a:lnTo>
                <a:lnTo>
                  <a:pt x="596393" y="15518704"/>
                </a:lnTo>
                <a:lnTo>
                  <a:pt x="0" y="14922310"/>
                </a:lnTo>
                <a:close/>
              </a:path>
            </a:pathLst>
          </a:custGeom>
          <a:solidFill>
            <a:schemeClr val="accent2">
              <a:lumMod val="75000"/>
            </a:schemeClr>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dirty="0">
              <a:solidFill>
                <a:srgbClr val="000000"/>
              </a:solidFill>
              <a:latin typeface="Sassoon Infant Std" panose="020B0503020103030203" pitchFamily="34" charset="0"/>
              <a:ea typeface="Arial"/>
              <a:cs typeface="Arial"/>
              <a:sym typeface="Arial"/>
            </a:endParaRPr>
          </a:p>
        </p:txBody>
      </p:sp>
      <p:sp>
        <p:nvSpPr>
          <p:cNvPr id="9" name="Google Shape;9;p1"/>
          <p:cNvSpPr/>
          <p:nvPr/>
        </p:nvSpPr>
        <p:spPr>
          <a:xfrm>
            <a:off x="264800" y="251500"/>
            <a:ext cx="11662400" cy="6355000"/>
          </a:xfrm>
          <a:prstGeom prst="roundRect">
            <a:avLst>
              <a:gd name="adj" fmla="val 4451"/>
            </a:avLst>
          </a:prstGeom>
          <a:solidFill>
            <a:schemeClr val="l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1200" b="0" i="0" dirty="0">
              <a:latin typeface="Sassoon Infant Std" panose="020B0503020103030203" pitchFamily="34" charset="0"/>
            </a:endParaRPr>
          </a:p>
        </p:txBody>
      </p:sp>
      <p:sp>
        <p:nvSpPr>
          <p:cNvPr id="10" name="Google Shape;10;p1"/>
          <p:cNvSpPr txBox="1">
            <a:spLocks noGrp="1"/>
          </p:cNvSpPr>
          <p:nvPr>
            <p:ph type="sldNum" idx="12"/>
          </p:nvPr>
        </p:nvSpPr>
        <p:spPr>
          <a:xfrm>
            <a:off x="11296611" y="6217623"/>
            <a:ext cx="731800" cy="524600"/>
          </a:xfrm>
          <a:prstGeom prst="rect">
            <a:avLst/>
          </a:prstGeom>
          <a:noFill/>
          <a:ln>
            <a:noFill/>
          </a:ln>
        </p:spPr>
        <p:txBody>
          <a:bodyPr spcFirstLastPara="1" wrap="square" lIns="182850" tIns="182850" rIns="182850" bIns="182850" anchor="ctr" anchorCtr="0">
            <a:noAutofit/>
          </a:bodyPr>
          <a:lstStyle>
            <a:lvl1pPr lvl="0" algn="r">
              <a:buNone/>
              <a:defRPr sz="1333" b="0" i="0">
                <a:solidFill>
                  <a:schemeClr val="dk2"/>
                </a:solidFill>
                <a:latin typeface="Sassoon Infant Std" panose="020B0503020103030203" pitchFamily="34" charset="0"/>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348802608"/>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nspcc.org.uk/keeping-children-safe/online-safety/parental-control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hurworthprimary.com/" TargetMode="External"/><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www.facebook.com/HurworthPrimarySchool/"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9" name="Google Shape;279;p21"/>
          <p:cNvSpPr txBox="1"/>
          <p:nvPr/>
        </p:nvSpPr>
        <p:spPr>
          <a:xfrm>
            <a:off x="2772800" y="2228686"/>
            <a:ext cx="6646400" cy="1200314"/>
          </a:xfrm>
          <a:prstGeom prst="rect">
            <a:avLst/>
          </a:prstGeom>
          <a:solidFill>
            <a:schemeClr val="lt1"/>
          </a:solidFill>
          <a:ln>
            <a:noFill/>
          </a:ln>
        </p:spPr>
        <p:txBody>
          <a:bodyPr spcFirstLastPara="1" wrap="square" lIns="91433" tIns="91433" rIns="91433" bIns="91433" anchor="t" anchorCtr="0">
            <a:spAutoFit/>
          </a:bodyPr>
          <a:lstStyle/>
          <a:p>
            <a:pPr algn="ctr" defTabSz="609630">
              <a:buClr>
                <a:srgbClr val="000000"/>
              </a:buClr>
            </a:pPr>
            <a:r>
              <a:rPr lang="en" sz="6600" kern="0">
                <a:solidFill>
                  <a:schemeClr val="bg2"/>
                </a:solidFill>
                <a:latin typeface="Sassoon Infant Std" panose="020B0503020103030203" pitchFamily="34" charset="0"/>
                <a:ea typeface="Comfortaa"/>
                <a:cs typeface="Comfortaa"/>
                <a:sym typeface="Comfortaa"/>
              </a:rPr>
              <a:t>Year 5</a:t>
            </a:r>
            <a:endParaRPr sz="6600" kern="0">
              <a:solidFill>
                <a:schemeClr val="bg2"/>
              </a:solidFill>
              <a:latin typeface="Sassoon Infant Std" panose="020B0503020103030203" pitchFamily="34" charset="0"/>
              <a:ea typeface="Comfortaa"/>
              <a:cs typeface="Comfortaa"/>
              <a:sym typeface="Comfortaa"/>
            </a:endParaRPr>
          </a:p>
        </p:txBody>
      </p:sp>
      <p:sp>
        <p:nvSpPr>
          <p:cNvPr id="280" name="Google Shape;280;p21"/>
          <p:cNvSpPr txBox="1"/>
          <p:nvPr/>
        </p:nvSpPr>
        <p:spPr>
          <a:xfrm>
            <a:off x="1112600" y="3581391"/>
            <a:ext cx="9966800" cy="1085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8934" kern="0">
                <a:solidFill>
                  <a:schemeClr val="accent2">
                    <a:lumMod val="50000"/>
                  </a:schemeClr>
                </a:solidFill>
                <a:latin typeface="Sassoon Infant Std" panose="020B0503020103030203" pitchFamily="34" charset="0"/>
                <a:ea typeface="DM Sans"/>
                <a:cs typeface="DM Sans"/>
                <a:sym typeface="DM Sans"/>
              </a:rPr>
              <a:t>Information Meeting</a:t>
            </a:r>
            <a:endParaRPr sz="8934" kern="0">
              <a:solidFill>
                <a:schemeClr val="accent2">
                  <a:lumMod val="50000"/>
                </a:schemeClr>
              </a:solidFill>
              <a:latin typeface="Sassoon Infant Std" panose="020B0503020103030203" pitchFamily="34" charset="0"/>
              <a:ea typeface="DM Sans"/>
              <a:cs typeface="DM Sans"/>
              <a:sym typeface="DM Sans"/>
            </a:endParaRPr>
          </a:p>
        </p:txBody>
      </p:sp>
      <p:pic>
        <p:nvPicPr>
          <p:cNvPr id="3" name="Picture 2" descr="Diagram&#10;&#10;Description automatically generated">
            <a:extLst>
              <a:ext uri="{FF2B5EF4-FFF2-40B4-BE49-F238E27FC236}">
                <a16:creationId xmlns:a16="http://schemas.microsoft.com/office/drawing/2014/main" id="{EE8EA852-78A8-8044-AF5A-AA82F348D1CE}"/>
              </a:ext>
            </a:extLst>
          </p:cNvPr>
          <p:cNvPicPr>
            <a:picLocks noChangeAspect="1"/>
          </p:cNvPicPr>
          <p:nvPr/>
        </p:nvPicPr>
        <p:blipFill>
          <a:blip r:embed="rId3"/>
          <a:stretch>
            <a:fillRect/>
          </a:stretch>
        </p:blipFill>
        <p:spPr>
          <a:xfrm>
            <a:off x="4337050" y="577850"/>
            <a:ext cx="3035300" cy="1155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a:extLst>
            <a:ext uri="{FF2B5EF4-FFF2-40B4-BE49-F238E27FC236}">
              <a16:creationId xmlns:a16="http://schemas.microsoft.com/office/drawing/2014/main" id="{B03BBAC1-141D-A82C-850C-53107AD767C8}"/>
            </a:ext>
          </a:extLst>
        </p:cNvPr>
        <p:cNvGrpSpPr/>
        <p:nvPr/>
      </p:nvGrpSpPr>
      <p:grpSpPr>
        <a:xfrm>
          <a:off x="0" y="0"/>
          <a:ext cx="0" cy="0"/>
          <a:chOff x="0" y="0"/>
          <a:chExt cx="0" cy="0"/>
        </a:xfrm>
      </p:grpSpPr>
      <p:grpSp>
        <p:nvGrpSpPr>
          <p:cNvPr id="363" name="Google Shape;363;p27">
            <a:extLst>
              <a:ext uri="{FF2B5EF4-FFF2-40B4-BE49-F238E27FC236}">
                <a16:creationId xmlns:a16="http://schemas.microsoft.com/office/drawing/2014/main" id="{B05DE770-E31F-FB2B-D79A-3FDBCBA6B750}"/>
              </a:ext>
            </a:extLst>
          </p:cNvPr>
          <p:cNvGrpSpPr/>
          <p:nvPr/>
        </p:nvGrpSpPr>
        <p:grpSpPr>
          <a:xfrm>
            <a:off x="534009" y="702150"/>
            <a:ext cx="11123983" cy="316400"/>
            <a:chOff x="846275" y="1053225"/>
            <a:chExt cx="16685975" cy="474600"/>
          </a:xfrm>
        </p:grpSpPr>
        <p:sp>
          <p:nvSpPr>
            <p:cNvPr id="364" name="Google Shape;364;p27">
              <a:extLst>
                <a:ext uri="{FF2B5EF4-FFF2-40B4-BE49-F238E27FC236}">
                  <a16:creationId xmlns:a16="http://schemas.microsoft.com/office/drawing/2014/main" id="{D156A116-26D5-5EB7-84CF-DEB8728EC353}"/>
                </a:ext>
              </a:extLst>
            </p:cNvPr>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a:extLst>
                <a:ext uri="{FF2B5EF4-FFF2-40B4-BE49-F238E27FC236}">
                  <a16:creationId xmlns:a16="http://schemas.microsoft.com/office/drawing/2014/main" id="{9CE3140C-3EA7-1AB4-36CD-D15387B9862F}"/>
                </a:ext>
              </a:extLst>
            </p:cNvPr>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a:extLst>
              <a:ext uri="{FF2B5EF4-FFF2-40B4-BE49-F238E27FC236}">
                <a16:creationId xmlns:a16="http://schemas.microsoft.com/office/drawing/2014/main" id="{CD2E527E-966F-8DDC-DFB7-C9065AAECFAD}"/>
              </a:ext>
            </a:extLst>
          </p:cNvPr>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Reading Expectations</a:t>
            </a:r>
            <a:endParaRPr sz="4000" kern="0">
              <a:solidFill>
                <a:srgbClr val="274060"/>
              </a:solidFill>
              <a:latin typeface="Sassoon Infant Std" panose="020B0503020103030203" pitchFamily="34" charset="0"/>
              <a:ea typeface="DM Sans"/>
              <a:cs typeface="DM Sans"/>
              <a:sym typeface="DM Sans"/>
            </a:endParaRPr>
          </a:p>
        </p:txBody>
      </p:sp>
      <p:pic>
        <p:nvPicPr>
          <p:cNvPr id="3" name="Picture 2">
            <a:extLst>
              <a:ext uri="{FF2B5EF4-FFF2-40B4-BE49-F238E27FC236}">
                <a16:creationId xmlns:a16="http://schemas.microsoft.com/office/drawing/2014/main" id="{50FA478A-3135-4D46-80A3-81BB2F901B40}"/>
              </a:ext>
            </a:extLst>
          </p:cNvPr>
          <p:cNvPicPr>
            <a:picLocks noChangeAspect="1"/>
          </p:cNvPicPr>
          <p:nvPr/>
        </p:nvPicPr>
        <p:blipFill>
          <a:blip r:embed="rId3"/>
          <a:stretch>
            <a:fillRect/>
          </a:stretch>
        </p:blipFill>
        <p:spPr>
          <a:xfrm>
            <a:off x="918193" y="1760278"/>
            <a:ext cx="10427252" cy="4168304"/>
          </a:xfrm>
          <a:prstGeom prst="rect">
            <a:avLst/>
          </a:prstGeom>
        </p:spPr>
      </p:pic>
    </p:spTree>
    <p:extLst>
      <p:ext uri="{BB962C8B-B14F-4D97-AF65-F5344CB8AC3E}">
        <p14:creationId xmlns:p14="http://schemas.microsoft.com/office/powerpoint/2010/main" val="329757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6">
          <a:extLst>
            <a:ext uri="{FF2B5EF4-FFF2-40B4-BE49-F238E27FC236}">
              <a16:creationId xmlns:a16="http://schemas.microsoft.com/office/drawing/2014/main" id="{F8E33D6E-A0E2-4C51-CC15-F54C378482E2}"/>
            </a:ext>
          </a:extLst>
        </p:cNvPr>
        <p:cNvGrpSpPr/>
        <p:nvPr/>
      </p:nvGrpSpPr>
      <p:grpSpPr>
        <a:xfrm>
          <a:off x="0" y="0"/>
          <a:ext cx="0" cy="0"/>
          <a:chOff x="0" y="0"/>
          <a:chExt cx="0" cy="0"/>
        </a:xfrm>
      </p:grpSpPr>
      <p:grpSp>
        <p:nvGrpSpPr>
          <p:cNvPr id="363" name="Google Shape;363;p27">
            <a:extLst>
              <a:ext uri="{FF2B5EF4-FFF2-40B4-BE49-F238E27FC236}">
                <a16:creationId xmlns:a16="http://schemas.microsoft.com/office/drawing/2014/main" id="{507F9145-C97B-E2E9-BA40-F765E6DD7565}"/>
              </a:ext>
            </a:extLst>
          </p:cNvPr>
          <p:cNvGrpSpPr/>
          <p:nvPr/>
        </p:nvGrpSpPr>
        <p:grpSpPr>
          <a:xfrm>
            <a:off x="534009" y="702150"/>
            <a:ext cx="11123983" cy="316400"/>
            <a:chOff x="846275" y="1053225"/>
            <a:chExt cx="16685975" cy="474600"/>
          </a:xfrm>
        </p:grpSpPr>
        <p:sp>
          <p:nvSpPr>
            <p:cNvPr id="364" name="Google Shape;364;p27">
              <a:extLst>
                <a:ext uri="{FF2B5EF4-FFF2-40B4-BE49-F238E27FC236}">
                  <a16:creationId xmlns:a16="http://schemas.microsoft.com/office/drawing/2014/main" id="{9831F4A3-65CB-9028-1D75-63E0C3DE6B63}"/>
                </a:ext>
              </a:extLst>
            </p:cNvPr>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a:extLst>
                <a:ext uri="{FF2B5EF4-FFF2-40B4-BE49-F238E27FC236}">
                  <a16:creationId xmlns:a16="http://schemas.microsoft.com/office/drawing/2014/main" id="{4C405421-B483-5D3F-3E59-1A8F9896440E}"/>
                </a:ext>
              </a:extLst>
            </p:cNvPr>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a:extLst>
              <a:ext uri="{FF2B5EF4-FFF2-40B4-BE49-F238E27FC236}">
                <a16:creationId xmlns:a16="http://schemas.microsoft.com/office/drawing/2014/main" id="{7B242F76-BB37-5B66-74F5-E5C36C7E6D46}"/>
              </a:ext>
            </a:extLst>
          </p:cNvPr>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Reading Expectations</a:t>
            </a:r>
            <a:endParaRPr sz="4000" kern="0">
              <a:solidFill>
                <a:srgbClr val="274060"/>
              </a:solidFill>
              <a:latin typeface="Sassoon Infant Std" panose="020B0503020103030203" pitchFamily="34" charset="0"/>
              <a:ea typeface="DM Sans"/>
              <a:cs typeface="DM Sans"/>
              <a:sym typeface="DM Sans"/>
            </a:endParaRPr>
          </a:p>
        </p:txBody>
      </p:sp>
      <p:pic>
        <p:nvPicPr>
          <p:cNvPr id="2" name="Picture 1">
            <a:extLst>
              <a:ext uri="{FF2B5EF4-FFF2-40B4-BE49-F238E27FC236}">
                <a16:creationId xmlns:a16="http://schemas.microsoft.com/office/drawing/2014/main" id="{8143126A-11C8-2F25-667A-AB68ABD0466E}"/>
              </a:ext>
            </a:extLst>
          </p:cNvPr>
          <p:cNvPicPr>
            <a:picLocks noChangeAspect="1"/>
          </p:cNvPicPr>
          <p:nvPr/>
        </p:nvPicPr>
        <p:blipFill>
          <a:blip r:embed="rId3"/>
          <a:stretch>
            <a:fillRect/>
          </a:stretch>
        </p:blipFill>
        <p:spPr>
          <a:xfrm>
            <a:off x="2722009" y="1590180"/>
            <a:ext cx="6654484" cy="4565670"/>
          </a:xfrm>
          <a:prstGeom prst="rect">
            <a:avLst/>
          </a:prstGeom>
        </p:spPr>
      </p:pic>
    </p:spTree>
    <p:extLst>
      <p:ext uri="{BB962C8B-B14F-4D97-AF65-F5344CB8AC3E}">
        <p14:creationId xmlns:p14="http://schemas.microsoft.com/office/powerpoint/2010/main" val="2753571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Writing Expectations</a:t>
            </a:r>
            <a:endParaRPr sz="4000" kern="0">
              <a:solidFill>
                <a:srgbClr val="274060"/>
              </a:solidFill>
              <a:latin typeface="Sassoon Infant Std" panose="020B0503020103030203" pitchFamily="34" charset="0"/>
              <a:ea typeface="DM Sans"/>
              <a:cs typeface="DM Sans"/>
              <a:sym typeface="DM Sans"/>
            </a:endParaRPr>
          </a:p>
        </p:txBody>
      </p:sp>
      <p:pic>
        <p:nvPicPr>
          <p:cNvPr id="2" name="Picture 1">
            <a:extLst>
              <a:ext uri="{FF2B5EF4-FFF2-40B4-BE49-F238E27FC236}">
                <a16:creationId xmlns:a16="http://schemas.microsoft.com/office/drawing/2014/main" id="{B2146E66-5CEC-A34C-9AD9-9DF50B42509A}"/>
              </a:ext>
            </a:extLst>
          </p:cNvPr>
          <p:cNvPicPr>
            <a:picLocks noChangeAspect="1"/>
          </p:cNvPicPr>
          <p:nvPr/>
        </p:nvPicPr>
        <p:blipFill>
          <a:blip r:embed="rId3"/>
          <a:stretch>
            <a:fillRect/>
          </a:stretch>
        </p:blipFill>
        <p:spPr>
          <a:xfrm>
            <a:off x="709116" y="2431693"/>
            <a:ext cx="10781167" cy="2532192"/>
          </a:xfrm>
          <a:prstGeom prst="rect">
            <a:avLst/>
          </a:prstGeom>
        </p:spPr>
      </p:pic>
    </p:spTree>
    <p:extLst>
      <p:ext uri="{BB962C8B-B14F-4D97-AF65-F5344CB8AC3E}">
        <p14:creationId xmlns:p14="http://schemas.microsoft.com/office/powerpoint/2010/main" val="2413145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6">
          <a:extLst>
            <a:ext uri="{FF2B5EF4-FFF2-40B4-BE49-F238E27FC236}">
              <a16:creationId xmlns:a16="http://schemas.microsoft.com/office/drawing/2014/main" id="{28D9E452-620A-7CD5-31CC-490EF3C0F97D}"/>
            </a:ext>
          </a:extLst>
        </p:cNvPr>
        <p:cNvGrpSpPr/>
        <p:nvPr/>
      </p:nvGrpSpPr>
      <p:grpSpPr>
        <a:xfrm>
          <a:off x="0" y="0"/>
          <a:ext cx="0" cy="0"/>
          <a:chOff x="0" y="0"/>
          <a:chExt cx="0" cy="0"/>
        </a:xfrm>
      </p:grpSpPr>
      <p:grpSp>
        <p:nvGrpSpPr>
          <p:cNvPr id="363" name="Google Shape;363;p27">
            <a:extLst>
              <a:ext uri="{FF2B5EF4-FFF2-40B4-BE49-F238E27FC236}">
                <a16:creationId xmlns:a16="http://schemas.microsoft.com/office/drawing/2014/main" id="{5F4EA5B2-5439-06B4-882F-C7457F581FAD}"/>
              </a:ext>
            </a:extLst>
          </p:cNvPr>
          <p:cNvGrpSpPr/>
          <p:nvPr/>
        </p:nvGrpSpPr>
        <p:grpSpPr>
          <a:xfrm>
            <a:off x="534009" y="702150"/>
            <a:ext cx="11123983" cy="316400"/>
            <a:chOff x="846275" y="1053225"/>
            <a:chExt cx="16685975" cy="474600"/>
          </a:xfrm>
        </p:grpSpPr>
        <p:sp>
          <p:nvSpPr>
            <p:cNvPr id="364" name="Google Shape;364;p27">
              <a:extLst>
                <a:ext uri="{FF2B5EF4-FFF2-40B4-BE49-F238E27FC236}">
                  <a16:creationId xmlns:a16="http://schemas.microsoft.com/office/drawing/2014/main" id="{0603A3D3-D278-57C5-183F-0EAAAAF441FF}"/>
                </a:ext>
              </a:extLst>
            </p:cNvPr>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a:extLst>
                <a:ext uri="{FF2B5EF4-FFF2-40B4-BE49-F238E27FC236}">
                  <a16:creationId xmlns:a16="http://schemas.microsoft.com/office/drawing/2014/main" id="{56C7AE0A-FE74-E5E4-DF31-6B1070F3E3F0}"/>
                </a:ext>
              </a:extLst>
            </p:cNvPr>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a:extLst>
              <a:ext uri="{FF2B5EF4-FFF2-40B4-BE49-F238E27FC236}">
                <a16:creationId xmlns:a16="http://schemas.microsoft.com/office/drawing/2014/main" id="{D772360D-B32D-9A33-F66D-79B68AC5B5BE}"/>
              </a:ext>
            </a:extLst>
          </p:cNvPr>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Writing Expectations</a:t>
            </a:r>
            <a:endParaRPr sz="4000" kern="0">
              <a:solidFill>
                <a:srgbClr val="274060"/>
              </a:solidFill>
              <a:latin typeface="Sassoon Infant Std" panose="020B0503020103030203" pitchFamily="34" charset="0"/>
              <a:ea typeface="DM Sans"/>
              <a:cs typeface="DM Sans"/>
              <a:sym typeface="DM Sans"/>
            </a:endParaRPr>
          </a:p>
        </p:txBody>
      </p:sp>
      <p:pic>
        <p:nvPicPr>
          <p:cNvPr id="3" name="Picture 2">
            <a:extLst>
              <a:ext uri="{FF2B5EF4-FFF2-40B4-BE49-F238E27FC236}">
                <a16:creationId xmlns:a16="http://schemas.microsoft.com/office/drawing/2014/main" id="{B6857402-D1A5-6929-B5FD-691D299290E0}"/>
              </a:ext>
            </a:extLst>
          </p:cNvPr>
          <p:cNvPicPr>
            <a:picLocks noChangeAspect="1"/>
          </p:cNvPicPr>
          <p:nvPr/>
        </p:nvPicPr>
        <p:blipFill>
          <a:blip r:embed="rId3"/>
          <a:stretch>
            <a:fillRect/>
          </a:stretch>
        </p:blipFill>
        <p:spPr>
          <a:xfrm>
            <a:off x="747615" y="2245372"/>
            <a:ext cx="10724315" cy="2998431"/>
          </a:xfrm>
          <a:prstGeom prst="rect">
            <a:avLst/>
          </a:prstGeom>
        </p:spPr>
      </p:pic>
    </p:spTree>
    <p:extLst>
      <p:ext uri="{BB962C8B-B14F-4D97-AF65-F5344CB8AC3E}">
        <p14:creationId xmlns:p14="http://schemas.microsoft.com/office/powerpoint/2010/main" val="295990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a:extLst>
            <a:ext uri="{FF2B5EF4-FFF2-40B4-BE49-F238E27FC236}">
              <a16:creationId xmlns:a16="http://schemas.microsoft.com/office/drawing/2014/main" id="{33963CF2-1381-F4D3-D03F-8BCBCCD3B90E}"/>
            </a:ext>
          </a:extLst>
        </p:cNvPr>
        <p:cNvGrpSpPr/>
        <p:nvPr/>
      </p:nvGrpSpPr>
      <p:grpSpPr>
        <a:xfrm>
          <a:off x="0" y="0"/>
          <a:ext cx="0" cy="0"/>
          <a:chOff x="0" y="0"/>
          <a:chExt cx="0" cy="0"/>
        </a:xfrm>
      </p:grpSpPr>
      <p:grpSp>
        <p:nvGrpSpPr>
          <p:cNvPr id="363" name="Google Shape;363;p27">
            <a:extLst>
              <a:ext uri="{FF2B5EF4-FFF2-40B4-BE49-F238E27FC236}">
                <a16:creationId xmlns:a16="http://schemas.microsoft.com/office/drawing/2014/main" id="{9C65A7E1-772C-BD5C-26A1-0C8AF8BFD4CB}"/>
              </a:ext>
            </a:extLst>
          </p:cNvPr>
          <p:cNvGrpSpPr/>
          <p:nvPr/>
        </p:nvGrpSpPr>
        <p:grpSpPr>
          <a:xfrm>
            <a:off x="534009" y="702150"/>
            <a:ext cx="11123983" cy="316400"/>
            <a:chOff x="846275" y="1053225"/>
            <a:chExt cx="16685975" cy="474600"/>
          </a:xfrm>
        </p:grpSpPr>
        <p:sp>
          <p:nvSpPr>
            <p:cNvPr id="364" name="Google Shape;364;p27">
              <a:extLst>
                <a:ext uri="{FF2B5EF4-FFF2-40B4-BE49-F238E27FC236}">
                  <a16:creationId xmlns:a16="http://schemas.microsoft.com/office/drawing/2014/main" id="{CE18C2FB-1791-F9DE-F784-96612E7AC02B}"/>
                </a:ext>
              </a:extLst>
            </p:cNvPr>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a:extLst>
                <a:ext uri="{FF2B5EF4-FFF2-40B4-BE49-F238E27FC236}">
                  <a16:creationId xmlns:a16="http://schemas.microsoft.com/office/drawing/2014/main" id="{BEBE9C51-6B23-BFDC-A4C8-412FFEED5235}"/>
                </a:ext>
              </a:extLst>
            </p:cNvPr>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a:extLst>
              <a:ext uri="{FF2B5EF4-FFF2-40B4-BE49-F238E27FC236}">
                <a16:creationId xmlns:a16="http://schemas.microsoft.com/office/drawing/2014/main" id="{4E309EC6-2388-1F8F-2AED-2E129B95A6B4}"/>
              </a:ext>
            </a:extLst>
          </p:cNvPr>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Writing Expectations</a:t>
            </a:r>
            <a:endParaRPr sz="4000" kern="0">
              <a:solidFill>
                <a:srgbClr val="274060"/>
              </a:solidFill>
              <a:latin typeface="Sassoon Infant Std" panose="020B0503020103030203" pitchFamily="34" charset="0"/>
              <a:ea typeface="DM Sans"/>
              <a:cs typeface="DM Sans"/>
              <a:sym typeface="DM Sans"/>
            </a:endParaRPr>
          </a:p>
        </p:txBody>
      </p:sp>
      <p:pic>
        <p:nvPicPr>
          <p:cNvPr id="2" name="Picture 1">
            <a:extLst>
              <a:ext uri="{FF2B5EF4-FFF2-40B4-BE49-F238E27FC236}">
                <a16:creationId xmlns:a16="http://schemas.microsoft.com/office/drawing/2014/main" id="{95F068FC-FF52-0373-99C5-D343A77ABAC5}"/>
              </a:ext>
            </a:extLst>
          </p:cNvPr>
          <p:cNvPicPr>
            <a:picLocks noChangeAspect="1"/>
          </p:cNvPicPr>
          <p:nvPr/>
        </p:nvPicPr>
        <p:blipFill>
          <a:blip r:embed="rId3"/>
          <a:stretch>
            <a:fillRect/>
          </a:stretch>
        </p:blipFill>
        <p:spPr>
          <a:xfrm>
            <a:off x="1111703" y="1787687"/>
            <a:ext cx="9945071" cy="4301396"/>
          </a:xfrm>
          <a:prstGeom prst="rect">
            <a:avLst/>
          </a:prstGeom>
        </p:spPr>
      </p:pic>
    </p:spTree>
    <p:extLst>
      <p:ext uri="{BB962C8B-B14F-4D97-AF65-F5344CB8AC3E}">
        <p14:creationId xmlns:p14="http://schemas.microsoft.com/office/powerpoint/2010/main" val="86190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
          <a:extLst>
            <a:ext uri="{FF2B5EF4-FFF2-40B4-BE49-F238E27FC236}">
              <a16:creationId xmlns:a16="http://schemas.microsoft.com/office/drawing/2014/main" id="{8F55CD01-C57D-67FB-C22F-9A88860C9D9D}"/>
            </a:ext>
          </a:extLst>
        </p:cNvPr>
        <p:cNvGrpSpPr/>
        <p:nvPr/>
      </p:nvGrpSpPr>
      <p:grpSpPr>
        <a:xfrm>
          <a:off x="0" y="0"/>
          <a:ext cx="0" cy="0"/>
          <a:chOff x="0" y="0"/>
          <a:chExt cx="0" cy="0"/>
        </a:xfrm>
      </p:grpSpPr>
      <p:grpSp>
        <p:nvGrpSpPr>
          <p:cNvPr id="363" name="Google Shape;363;p27">
            <a:extLst>
              <a:ext uri="{FF2B5EF4-FFF2-40B4-BE49-F238E27FC236}">
                <a16:creationId xmlns:a16="http://schemas.microsoft.com/office/drawing/2014/main" id="{46DAF29C-EF55-580B-922F-8B9912FE1B35}"/>
              </a:ext>
            </a:extLst>
          </p:cNvPr>
          <p:cNvGrpSpPr/>
          <p:nvPr/>
        </p:nvGrpSpPr>
        <p:grpSpPr>
          <a:xfrm>
            <a:off x="534009" y="702150"/>
            <a:ext cx="11123983" cy="316400"/>
            <a:chOff x="846275" y="1053225"/>
            <a:chExt cx="16685975" cy="474600"/>
          </a:xfrm>
        </p:grpSpPr>
        <p:sp>
          <p:nvSpPr>
            <p:cNvPr id="364" name="Google Shape;364;p27">
              <a:extLst>
                <a:ext uri="{FF2B5EF4-FFF2-40B4-BE49-F238E27FC236}">
                  <a16:creationId xmlns:a16="http://schemas.microsoft.com/office/drawing/2014/main" id="{886C1F94-44C0-97A9-A5B5-DFA0AF7D6963}"/>
                </a:ext>
              </a:extLst>
            </p:cNvPr>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a:extLst>
                <a:ext uri="{FF2B5EF4-FFF2-40B4-BE49-F238E27FC236}">
                  <a16:creationId xmlns:a16="http://schemas.microsoft.com/office/drawing/2014/main" id="{3FB9ADC1-49BF-08F5-0A46-280904F62E94}"/>
                </a:ext>
              </a:extLst>
            </p:cNvPr>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a:extLst>
              <a:ext uri="{FF2B5EF4-FFF2-40B4-BE49-F238E27FC236}">
                <a16:creationId xmlns:a16="http://schemas.microsoft.com/office/drawing/2014/main" id="{1EE8E965-35B2-2B55-2E16-9E0A3025B404}"/>
              </a:ext>
            </a:extLst>
          </p:cNvPr>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Writing Expectations</a:t>
            </a:r>
            <a:endParaRPr sz="4000" kern="0">
              <a:solidFill>
                <a:srgbClr val="274060"/>
              </a:solidFill>
              <a:latin typeface="Sassoon Infant Std" panose="020B0503020103030203" pitchFamily="34" charset="0"/>
              <a:ea typeface="DM Sans"/>
              <a:cs typeface="DM Sans"/>
              <a:sym typeface="DM Sans"/>
            </a:endParaRPr>
          </a:p>
        </p:txBody>
      </p:sp>
      <p:pic>
        <p:nvPicPr>
          <p:cNvPr id="3" name="Picture 2">
            <a:extLst>
              <a:ext uri="{FF2B5EF4-FFF2-40B4-BE49-F238E27FC236}">
                <a16:creationId xmlns:a16="http://schemas.microsoft.com/office/drawing/2014/main" id="{DDE666DE-0D7F-DCAB-4FA0-E0AE952EA443}"/>
              </a:ext>
            </a:extLst>
          </p:cNvPr>
          <p:cNvPicPr>
            <a:picLocks noChangeAspect="1"/>
          </p:cNvPicPr>
          <p:nvPr/>
        </p:nvPicPr>
        <p:blipFill>
          <a:blip r:embed="rId3"/>
          <a:stretch>
            <a:fillRect/>
          </a:stretch>
        </p:blipFill>
        <p:spPr>
          <a:xfrm>
            <a:off x="792713" y="2098999"/>
            <a:ext cx="10618625" cy="3624832"/>
          </a:xfrm>
          <a:prstGeom prst="rect">
            <a:avLst/>
          </a:prstGeom>
        </p:spPr>
      </p:pic>
    </p:spTree>
    <p:extLst>
      <p:ext uri="{BB962C8B-B14F-4D97-AF65-F5344CB8AC3E}">
        <p14:creationId xmlns:p14="http://schemas.microsoft.com/office/powerpoint/2010/main" val="3651855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Maths Expectations</a:t>
            </a:r>
            <a:endParaRPr sz="4000" kern="0">
              <a:solidFill>
                <a:srgbClr val="274060"/>
              </a:solidFill>
              <a:latin typeface="Sassoon Infant Std" panose="020B0503020103030203" pitchFamily="34" charset="0"/>
              <a:ea typeface="DM Sans"/>
              <a:cs typeface="DM Sans"/>
              <a:sym typeface="DM Sans"/>
            </a:endParaRPr>
          </a:p>
        </p:txBody>
      </p:sp>
      <p:pic>
        <p:nvPicPr>
          <p:cNvPr id="2" name="Picture 1">
            <a:extLst>
              <a:ext uri="{FF2B5EF4-FFF2-40B4-BE49-F238E27FC236}">
                <a16:creationId xmlns:a16="http://schemas.microsoft.com/office/drawing/2014/main" id="{878DEC9B-7EE4-A083-CFC3-2D6DB72A4CF9}"/>
              </a:ext>
            </a:extLst>
          </p:cNvPr>
          <p:cNvPicPr>
            <a:picLocks noChangeAspect="1"/>
          </p:cNvPicPr>
          <p:nvPr/>
        </p:nvPicPr>
        <p:blipFill>
          <a:blip r:embed="rId3"/>
          <a:stretch>
            <a:fillRect/>
          </a:stretch>
        </p:blipFill>
        <p:spPr>
          <a:xfrm>
            <a:off x="1193705" y="1631248"/>
            <a:ext cx="9638072" cy="4407410"/>
          </a:xfrm>
          <a:prstGeom prst="rect">
            <a:avLst/>
          </a:prstGeom>
        </p:spPr>
      </p:pic>
    </p:spTree>
    <p:extLst>
      <p:ext uri="{BB962C8B-B14F-4D97-AF65-F5344CB8AC3E}">
        <p14:creationId xmlns:p14="http://schemas.microsoft.com/office/powerpoint/2010/main" val="3421439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uLnTx/>
                <a:uFillTx/>
                <a:latin typeface="Sassoon Infant Std" panose="020B0503020103030203" pitchFamily="34" charset="0"/>
                <a:ea typeface="+mn-ea"/>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uLnTx/>
                <a:uFillTx/>
                <a:latin typeface="Sassoon Infant Std" panose="020B0503020103030203" pitchFamily="34" charset="0"/>
                <a:ea typeface="+mn-ea"/>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 sz="4000" b="0" i="0" u="none" strike="noStrike" kern="0" cap="none" spc="0" normalizeH="0" baseline="0" noProof="0">
                <a:ln>
                  <a:noFill/>
                </a:ln>
                <a:solidFill>
                  <a:srgbClr val="274060"/>
                </a:solidFill>
                <a:effectLst/>
                <a:uLnTx/>
                <a:uFillTx/>
                <a:latin typeface="Sassoon Infant Std" panose="020B0503020103030203" pitchFamily="34" charset="0"/>
                <a:ea typeface="DM Sans"/>
                <a:cs typeface="DM Sans"/>
                <a:sym typeface="DM Sans"/>
              </a:rPr>
              <a:t>Maths Expectations</a:t>
            </a:r>
            <a:endParaRPr kumimoji="0" sz="4000" b="0" i="0" u="none" strike="noStrike" kern="0" cap="none" spc="0" normalizeH="0" baseline="0" noProof="0">
              <a:ln>
                <a:noFill/>
              </a:ln>
              <a:solidFill>
                <a:srgbClr val="274060"/>
              </a:solidFill>
              <a:effectLst/>
              <a:uLnTx/>
              <a:uFillTx/>
              <a:latin typeface="Sassoon Infant Std" panose="020B0503020103030203" pitchFamily="34" charset="0"/>
              <a:ea typeface="DM Sans"/>
              <a:cs typeface="DM Sans"/>
              <a:sym typeface="DM Sans"/>
            </a:endParaRPr>
          </a:p>
        </p:txBody>
      </p:sp>
      <p:sp>
        <p:nvSpPr>
          <p:cNvPr id="8" name="Google Shape;357;p27">
            <a:extLst>
              <a:ext uri="{FF2B5EF4-FFF2-40B4-BE49-F238E27FC236}">
                <a16:creationId xmlns:a16="http://schemas.microsoft.com/office/drawing/2014/main" id="{E8DA938E-F838-BD4A-A43B-55FC3EC27570}"/>
              </a:ext>
            </a:extLst>
          </p:cNvPr>
          <p:cNvSpPr txBox="1"/>
          <p:nvPr/>
        </p:nvSpPr>
        <p:spPr>
          <a:xfrm flipH="1">
            <a:off x="715600" y="1740460"/>
            <a:ext cx="10760800" cy="4415389"/>
          </a:xfrm>
          <a:prstGeom prst="rect">
            <a:avLst/>
          </a:prstGeom>
          <a:noFill/>
          <a:ln>
            <a:noFill/>
          </a:ln>
        </p:spPr>
        <p:txBody>
          <a:bodyPr spcFirstLastPara="1" wrap="square" lIns="91433" tIns="91433" rIns="91433" bIns="91433" anchor="ctr" anchorCtr="0">
            <a:noAutofit/>
          </a:bodyPr>
          <a:lstStyle/>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Read, write, order, compare and know place value of numbers to 1,000,000 </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Add and subtract numbers mentally and using formal written methods </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Multiply / divide numbers mentally using known facts and use formal written methods</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Compare and order, add and subtract fractions </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Convert between and compare fractions, decimals and percentages </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To find the perimeter and area of rectilinear shapes </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To round to a given value </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To translate and reflect points/shapes on a grid </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To measure, draw, and calculate angles on a straight line and around a point</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To identify factors, multiples, prime, square, and cube numbers</a:t>
            </a:r>
          </a:p>
        </p:txBody>
      </p:sp>
    </p:spTree>
    <p:extLst>
      <p:ext uri="{BB962C8B-B14F-4D97-AF65-F5344CB8AC3E}">
        <p14:creationId xmlns:p14="http://schemas.microsoft.com/office/powerpoint/2010/main" val="3684609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uLnTx/>
                <a:uFillTx/>
                <a:latin typeface="Sassoon Infant Std" panose="020B0503020103030203" pitchFamily="34" charset="0"/>
                <a:ea typeface="+mn-ea"/>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uLnTx/>
                <a:uFillTx/>
                <a:latin typeface="Sassoon Infant Std" panose="020B0503020103030203" pitchFamily="34" charset="0"/>
                <a:ea typeface="+mn-ea"/>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 sz="4000" b="0" i="0" u="none" strike="noStrike" kern="0" cap="none" spc="0" normalizeH="0" baseline="0" noProof="0">
                <a:ln>
                  <a:noFill/>
                </a:ln>
                <a:solidFill>
                  <a:srgbClr val="274060"/>
                </a:solidFill>
                <a:effectLst/>
                <a:uLnTx/>
                <a:uFillTx/>
                <a:latin typeface="Sassoon Infant Std" panose="020B0503020103030203" pitchFamily="34" charset="0"/>
                <a:ea typeface="DM Sans"/>
                <a:cs typeface="DM Sans"/>
                <a:sym typeface="DM Sans"/>
              </a:rPr>
              <a:t>Maths Expectations</a:t>
            </a:r>
            <a:endParaRPr kumimoji="0" sz="4000" b="0" i="0" u="none" strike="noStrike" kern="0" cap="none" spc="0" normalizeH="0" baseline="0" noProof="0">
              <a:ln>
                <a:noFill/>
              </a:ln>
              <a:solidFill>
                <a:srgbClr val="274060"/>
              </a:solidFill>
              <a:effectLst/>
              <a:uLnTx/>
              <a:uFillTx/>
              <a:latin typeface="Sassoon Infant Std" panose="020B0503020103030203" pitchFamily="34" charset="0"/>
              <a:ea typeface="DM Sans"/>
              <a:cs typeface="DM Sans"/>
              <a:sym typeface="DM Sans"/>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7944592" y="2317400"/>
            <a:ext cx="3510065" cy="3178800"/>
          </a:xfrm>
          <a:prstGeom prst="rect">
            <a:avLst/>
          </a:prstGeom>
          <a:ln>
            <a:solidFill>
              <a:schemeClr val="tx1"/>
            </a:solidFill>
          </a:ln>
        </p:spPr>
      </p:pic>
      <p:pic>
        <p:nvPicPr>
          <p:cNvPr id="9" name="Picture 8"/>
          <p:cNvPicPr/>
          <p:nvPr/>
        </p:nvPicPr>
        <p:blipFill rotWithShape="1">
          <a:blip r:embed="rId4">
            <a:extLst>
              <a:ext uri="{28A0092B-C50C-407E-A947-70E740481C1C}">
                <a14:useLocalDpi xmlns:a14="http://schemas.microsoft.com/office/drawing/2010/main" val="0"/>
              </a:ext>
            </a:extLst>
          </a:blip>
          <a:srcRect l="55468" t="32426"/>
          <a:stretch/>
        </p:blipFill>
        <p:spPr bwMode="auto">
          <a:xfrm>
            <a:off x="4141660" y="2317400"/>
            <a:ext cx="3580130" cy="3179185"/>
          </a:xfrm>
          <a:prstGeom prst="rect">
            <a:avLst/>
          </a:prstGeom>
          <a:ln>
            <a:solidFill>
              <a:schemeClr val="tx1"/>
            </a:solidFill>
          </a:ln>
          <a:extLst>
            <a:ext uri="{53640926-AAD7-44D8-BBD7-CCE9431645EC}">
              <a14:shadowObscured xmlns:a14="http://schemas.microsoft.com/office/drawing/2010/main"/>
            </a:ext>
          </a:extLst>
        </p:spPr>
      </p:pic>
      <p:pic>
        <p:nvPicPr>
          <p:cNvPr id="10" name="Picture 9"/>
          <p:cNvPicPr/>
          <p:nvPr/>
        </p:nvPicPr>
        <p:blipFill rotWithShape="1">
          <a:blip r:embed="rId5">
            <a:extLst>
              <a:ext uri="{28A0092B-C50C-407E-A947-70E740481C1C}">
                <a14:useLocalDpi xmlns:a14="http://schemas.microsoft.com/office/drawing/2010/main" val="0"/>
              </a:ext>
            </a:extLst>
          </a:blip>
          <a:srcRect t="16268" r="55257" b="20783"/>
          <a:stretch/>
        </p:blipFill>
        <p:spPr bwMode="auto">
          <a:xfrm>
            <a:off x="748146" y="2317400"/>
            <a:ext cx="3158837" cy="317880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7515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7"/>
          <p:cNvSpPr txBox="1"/>
          <p:nvPr/>
        </p:nvSpPr>
        <p:spPr>
          <a:xfrm flipH="1">
            <a:off x="713874" y="5521802"/>
            <a:ext cx="10815999" cy="368258"/>
          </a:xfrm>
          <a:prstGeom prst="rect">
            <a:avLst/>
          </a:prstGeom>
          <a:noFill/>
          <a:ln>
            <a:noFill/>
          </a:ln>
        </p:spPr>
        <p:txBody>
          <a:bodyPr spcFirstLastPara="1" wrap="square" lIns="91433" tIns="91433" rIns="91433" bIns="91433"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A more detailed overview will be added to the school website and emailed each term. </a:t>
            </a:r>
          </a:p>
        </p:txBody>
      </p:sp>
      <p:grpSp>
        <p:nvGrpSpPr>
          <p:cNvPr id="363" name="Google Shape;363;p27"/>
          <p:cNvGrpSpPr/>
          <p:nvPr/>
        </p:nvGrpSpPr>
        <p:grpSpPr>
          <a:xfrm>
            <a:off x="534009" y="702150"/>
            <a:ext cx="11123983" cy="316400"/>
            <a:chOff x="846275" y="1053225"/>
            <a:chExt cx="16685975" cy="474600"/>
          </a:xfrm>
          <a:solidFill>
            <a:schemeClr val="accent5"/>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uLnTx/>
                <a:uFillTx/>
                <a:latin typeface="Sassoon Infant Std" panose="020B0503020103030203" pitchFamily="34" charset="0"/>
                <a:ea typeface="+mn-ea"/>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uLnTx/>
                <a:uFillTx/>
                <a:latin typeface="Sassoon Infant Std" panose="020B0503020103030203" pitchFamily="34" charset="0"/>
                <a:ea typeface="+mn-ea"/>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 sz="4000" b="0" i="0" u="none" strike="noStrike" kern="0" cap="none" spc="0" normalizeH="0" baseline="0" noProof="0">
                <a:ln>
                  <a:noFill/>
                </a:ln>
                <a:solidFill>
                  <a:srgbClr val="274060"/>
                </a:solidFill>
                <a:effectLst/>
                <a:uLnTx/>
                <a:uFillTx/>
                <a:latin typeface="Sassoon Infant Std" panose="020B0503020103030203" pitchFamily="34" charset="0"/>
                <a:ea typeface="DM Sans"/>
                <a:cs typeface="DM Sans"/>
                <a:sym typeface="DM Sans"/>
              </a:rPr>
              <a:t>The Wider Curriculum</a:t>
            </a:r>
            <a:endParaRPr kumimoji="0" sz="4000" b="0" i="0" u="none" strike="noStrike" kern="0" cap="none" spc="0" normalizeH="0" baseline="0" noProof="0">
              <a:ln>
                <a:noFill/>
              </a:ln>
              <a:solidFill>
                <a:srgbClr val="274060"/>
              </a:solidFill>
              <a:effectLst/>
              <a:uLnTx/>
              <a:uFillTx/>
              <a:latin typeface="Sassoon Infant Std" panose="020B0503020103030203" pitchFamily="34" charset="0"/>
              <a:ea typeface="DM Sans"/>
              <a:cs typeface="DM Sans"/>
              <a:sym typeface="DM Sans"/>
            </a:endParaRPr>
          </a:p>
        </p:txBody>
      </p:sp>
      <p:sp>
        <p:nvSpPr>
          <p:cNvPr id="3" name="TextBox 2"/>
          <p:cNvSpPr txBox="1"/>
          <p:nvPr/>
        </p:nvSpPr>
        <p:spPr>
          <a:xfrm>
            <a:off x="9137482" y="4353052"/>
            <a:ext cx="15675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670BA"/>
                </a:solidFill>
                <a:effectLst/>
                <a:uLnTx/>
                <a:uFillTx/>
                <a:latin typeface="Sassoon Infant Std" panose="020B0503020103030203" pitchFamily="34" charset="0"/>
                <a:ea typeface="+mn-ea"/>
                <a:cs typeface="+mn-cs"/>
              </a:rPr>
              <a:t>Changes in materials</a:t>
            </a:r>
          </a:p>
        </p:txBody>
      </p:sp>
      <p:sp>
        <p:nvSpPr>
          <p:cNvPr id="9" name="TextBox 8"/>
          <p:cNvSpPr txBox="1"/>
          <p:nvPr/>
        </p:nvSpPr>
        <p:spPr>
          <a:xfrm>
            <a:off x="2802294" y="1719651"/>
            <a:ext cx="15675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670BA"/>
                </a:solidFill>
                <a:effectLst/>
                <a:uLnTx/>
                <a:uFillTx/>
                <a:latin typeface="Sassoon Infant Std" panose="020B0503020103030203" pitchFamily="34" charset="0"/>
                <a:ea typeface="+mn-ea"/>
                <a:cs typeface="+mn-cs"/>
              </a:rPr>
              <a:t>Space</a:t>
            </a:r>
          </a:p>
        </p:txBody>
      </p:sp>
      <p:sp>
        <p:nvSpPr>
          <p:cNvPr id="10" name="TextBox 9"/>
          <p:cNvSpPr txBox="1"/>
          <p:nvPr/>
        </p:nvSpPr>
        <p:spPr>
          <a:xfrm>
            <a:off x="3566470" y="4821120"/>
            <a:ext cx="15675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670BA"/>
                </a:solidFill>
                <a:effectLst/>
                <a:uLnTx/>
                <a:uFillTx/>
                <a:latin typeface="Sassoon Infant Std" panose="020B0503020103030203" pitchFamily="34" charset="0"/>
                <a:ea typeface="+mn-ea"/>
                <a:cs typeface="+mn-cs"/>
              </a:rPr>
              <a:t>Forces</a:t>
            </a:r>
          </a:p>
        </p:txBody>
      </p:sp>
      <p:sp>
        <p:nvSpPr>
          <p:cNvPr id="11" name="TextBox 10"/>
          <p:cNvSpPr txBox="1"/>
          <p:nvPr/>
        </p:nvSpPr>
        <p:spPr>
          <a:xfrm>
            <a:off x="7058219" y="2695592"/>
            <a:ext cx="15675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670BA"/>
                </a:solidFill>
                <a:effectLst/>
                <a:uLnTx/>
                <a:uFillTx/>
                <a:latin typeface="Sassoon Infant Std" panose="020B0503020103030203" pitchFamily="34" charset="0"/>
                <a:ea typeface="+mn-ea"/>
                <a:cs typeface="+mn-cs"/>
              </a:rPr>
              <a:t>Life Cycles</a:t>
            </a:r>
          </a:p>
        </p:txBody>
      </p:sp>
      <p:sp>
        <p:nvSpPr>
          <p:cNvPr id="12" name="TextBox 11"/>
          <p:cNvSpPr txBox="1"/>
          <p:nvPr/>
        </p:nvSpPr>
        <p:spPr>
          <a:xfrm>
            <a:off x="9221755" y="1792642"/>
            <a:ext cx="15675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B050"/>
                </a:solidFill>
                <a:effectLst/>
                <a:uLnTx/>
                <a:uFillTx/>
                <a:latin typeface="Sassoon Infant Std" panose="020B0503020103030203" pitchFamily="34" charset="0"/>
                <a:ea typeface="+mn-ea"/>
                <a:cs typeface="+mn-cs"/>
              </a:rPr>
              <a:t>The North East</a:t>
            </a:r>
          </a:p>
        </p:txBody>
      </p:sp>
      <p:sp>
        <p:nvSpPr>
          <p:cNvPr id="13" name="TextBox 12"/>
          <p:cNvSpPr txBox="1"/>
          <p:nvPr/>
        </p:nvSpPr>
        <p:spPr>
          <a:xfrm>
            <a:off x="4827037" y="2433915"/>
            <a:ext cx="15675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B050"/>
                </a:solidFill>
                <a:effectLst/>
                <a:uLnTx/>
                <a:uFillTx/>
                <a:latin typeface="Sassoon Infant Std" panose="020B0503020103030203" pitchFamily="34" charset="0"/>
                <a:ea typeface="+mn-ea"/>
                <a:cs typeface="+mn-cs"/>
              </a:rPr>
              <a:t>Rivers</a:t>
            </a:r>
          </a:p>
        </p:txBody>
      </p:sp>
      <p:sp>
        <p:nvSpPr>
          <p:cNvPr id="14" name="TextBox 13"/>
          <p:cNvSpPr txBox="1"/>
          <p:nvPr/>
        </p:nvSpPr>
        <p:spPr>
          <a:xfrm>
            <a:off x="1344849" y="4095868"/>
            <a:ext cx="18144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B050"/>
                </a:solidFill>
                <a:effectLst/>
                <a:uLnTx/>
                <a:uFillTx/>
                <a:latin typeface="Sassoon Infant Std" panose="020B0503020103030203" pitchFamily="34" charset="0"/>
                <a:ea typeface="+mn-ea"/>
                <a:cs typeface="+mn-cs"/>
              </a:rPr>
              <a:t>Rainforests</a:t>
            </a:r>
          </a:p>
        </p:txBody>
      </p:sp>
      <p:sp>
        <p:nvSpPr>
          <p:cNvPr id="15" name="TextBox 14"/>
          <p:cNvSpPr txBox="1"/>
          <p:nvPr/>
        </p:nvSpPr>
        <p:spPr>
          <a:xfrm>
            <a:off x="3288900" y="3542089"/>
            <a:ext cx="15675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030A0"/>
                </a:solidFill>
                <a:effectLst/>
                <a:uLnTx/>
                <a:uFillTx/>
                <a:latin typeface="Sassoon Infant Std" panose="020B0503020103030203" pitchFamily="34" charset="0"/>
                <a:ea typeface="+mn-ea"/>
                <a:cs typeface="+mn-cs"/>
              </a:rPr>
              <a:t>Anglo-Saxons</a:t>
            </a:r>
          </a:p>
        </p:txBody>
      </p:sp>
      <p:sp>
        <p:nvSpPr>
          <p:cNvPr id="16" name="TextBox 15"/>
          <p:cNvSpPr txBox="1"/>
          <p:nvPr/>
        </p:nvSpPr>
        <p:spPr>
          <a:xfrm>
            <a:off x="6725478" y="4793111"/>
            <a:ext cx="15675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030A0"/>
                </a:solidFill>
                <a:effectLst/>
                <a:uLnTx/>
                <a:uFillTx/>
                <a:latin typeface="Sassoon Infant Std" panose="020B0503020103030203" pitchFamily="34" charset="0"/>
                <a:ea typeface="+mn-ea"/>
                <a:cs typeface="+mn-cs"/>
              </a:rPr>
              <a:t>Vikings</a:t>
            </a:r>
          </a:p>
        </p:txBody>
      </p:sp>
      <p:sp>
        <p:nvSpPr>
          <p:cNvPr id="17" name="TextBox 16"/>
          <p:cNvSpPr txBox="1"/>
          <p:nvPr/>
        </p:nvSpPr>
        <p:spPr>
          <a:xfrm>
            <a:off x="6725478" y="3575700"/>
            <a:ext cx="18649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9B2168">
                    <a:lumMod val="60000"/>
                    <a:lumOff val="40000"/>
                  </a:srgbClr>
                </a:solidFill>
                <a:effectLst/>
                <a:uLnTx/>
                <a:uFillTx/>
                <a:latin typeface="Sassoon Infant Std" panose="020B0503020103030203" pitchFamily="34" charset="0"/>
                <a:ea typeface="+mn-ea"/>
                <a:cs typeface="+mn-cs"/>
              </a:rPr>
              <a:t>Observational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9B2168">
                    <a:lumMod val="60000"/>
                    <a:lumOff val="40000"/>
                  </a:srgbClr>
                </a:solidFill>
                <a:effectLst/>
                <a:uLnTx/>
                <a:uFillTx/>
                <a:latin typeface="Sassoon Infant Std" panose="020B0503020103030203" pitchFamily="34" charset="0"/>
                <a:ea typeface="+mn-ea"/>
                <a:cs typeface="+mn-cs"/>
              </a:rPr>
              <a:t> Drawing</a:t>
            </a:r>
          </a:p>
        </p:txBody>
      </p:sp>
      <p:sp>
        <p:nvSpPr>
          <p:cNvPr id="18" name="TextBox 17"/>
          <p:cNvSpPr txBox="1"/>
          <p:nvPr/>
        </p:nvSpPr>
        <p:spPr>
          <a:xfrm>
            <a:off x="1120645" y="2922192"/>
            <a:ext cx="15675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9B2168">
                    <a:lumMod val="75000"/>
                  </a:srgbClr>
                </a:solidFill>
                <a:effectLst/>
                <a:uLnTx/>
                <a:uFillTx/>
                <a:latin typeface="Sassoon Infant Std" panose="020B0503020103030203" pitchFamily="34" charset="0"/>
                <a:ea typeface="+mn-ea"/>
                <a:cs typeface="+mn-cs"/>
              </a:rPr>
              <a:t>Singing in harmony</a:t>
            </a:r>
          </a:p>
        </p:txBody>
      </p:sp>
      <p:sp>
        <p:nvSpPr>
          <p:cNvPr id="19" name="TextBox 18"/>
          <p:cNvSpPr txBox="1"/>
          <p:nvPr/>
        </p:nvSpPr>
        <p:spPr>
          <a:xfrm>
            <a:off x="4911011" y="4120129"/>
            <a:ext cx="15675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9B2168">
                    <a:lumMod val="75000"/>
                  </a:srgbClr>
                </a:solidFill>
                <a:effectLst/>
                <a:uLnTx/>
                <a:uFillTx/>
                <a:latin typeface="Sassoon Infant Std" panose="020B0503020103030203" pitchFamily="34" charset="0"/>
                <a:ea typeface="+mn-ea"/>
                <a:cs typeface="+mn-cs"/>
              </a:rPr>
              <a:t>Playing and composing</a:t>
            </a:r>
          </a:p>
        </p:txBody>
      </p:sp>
      <p:sp>
        <p:nvSpPr>
          <p:cNvPr id="20" name="TextBox 19"/>
          <p:cNvSpPr txBox="1"/>
          <p:nvPr/>
        </p:nvSpPr>
        <p:spPr>
          <a:xfrm>
            <a:off x="8871751" y="2557092"/>
            <a:ext cx="15675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C000"/>
                </a:solidFill>
                <a:effectLst/>
                <a:uLnTx/>
                <a:uFillTx/>
                <a:latin typeface="Sassoon Infant Std" panose="020B0503020103030203" pitchFamily="34" charset="0"/>
                <a:ea typeface="+mn-ea"/>
                <a:cs typeface="+mn-cs"/>
              </a:rPr>
              <a:t>Word processing</a:t>
            </a:r>
          </a:p>
        </p:txBody>
      </p:sp>
      <p:sp>
        <p:nvSpPr>
          <p:cNvPr id="21" name="TextBox 20"/>
          <p:cNvSpPr txBox="1"/>
          <p:nvPr/>
        </p:nvSpPr>
        <p:spPr>
          <a:xfrm>
            <a:off x="9455797" y="3592677"/>
            <a:ext cx="15675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Sassoon Infant Std" panose="020B0503020103030203" pitchFamily="34" charset="0"/>
                <a:ea typeface="+mn-ea"/>
                <a:cs typeface="+mn-cs"/>
              </a:rPr>
              <a:t>Hockey</a:t>
            </a:r>
          </a:p>
        </p:txBody>
      </p:sp>
      <p:sp>
        <p:nvSpPr>
          <p:cNvPr id="22" name="TextBox 21"/>
          <p:cNvSpPr txBox="1"/>
          <p:nvPr/>
        </p:nvSpPr>
        <p:spPr>
          <a:xfrm>
            <a:off x="3020008" y="2749011"/>
            <a:ext cx="15675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srgbClr val="FF0000"/>
                </a:solidFill>
                <a:effectLst/>
                <a:uLnTx/>
                <a:uFillTx/>
                <a:latin typeface="Sassoon Infant Std" panose="020B0503020103030203" pitchFamily="34" charset="0"/>
                <a:ea typeface="+mn-ea"/>
                <a:cs typeface="+mn-cs"/>
              </a:rPr>
              <a:t>Rounders</a:t>
            </a:r>
            <a:endParaRPr kumimoji="0" lang="en-GB" sz="1800" b="0" i="0" u="none" strike="noStrike" kern="1200" cap="none" spc="0" normalizeH="0" baseline="0" noProof="0">
              <a:ln>
                <a:noFill/>
              </a:ln>
              <a:solidFill>
                <a:srgbClr val="FF0000"/>
              </a:solidFill>
              <a:effectLst/>
              <a:uLnTx/>
              <a:uFillTx/>
              <a:latin typeface="Sassoon Infant Std" panose="020B0503020103030203" pitchFamily="34" charset="0"/>
              <a:ea typeface="+mn-ea"/>
              <a:cs typeface="+mn-cs"/>
            </a:endParaRPr>
          </a:p>
        </p:txBody>
      </p:sp>
      <p:sp>
        <p:nvSpPr>
          <p:cNvPr id="23" name="TextBox 22"/>
          <p:cNvSpPr txBox="1"/>
          <p:nvPr/>
        </p:nvSpPr>
        <p:spPr>
          <a:xfrm>
            <a:off x="6240624" y="1775474"/>
            <a:ext cx="15675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Sassoon Infant Std" panose="020B0503020103030203" pitchFamily="34" charset="0"/>
                <a:ea typeface="+mn-ea"/>
                <a:cs typeface="+mn-cs"/>
              </a:rPr>
              <a:t>Rock n roll dance</a:t>
            </a:r>
          </a:p>
        </p:txBody>
      </p:sp>
      <p:sp>
        <p:nvSpPr>
          <p:cNvPr id="24" name="TextBox 23"/>
          <p:cNvSpPr txBox="1"/>
          <p:nvPr/>
        </p:nvSpPr>
        <p:spPr>
          <a:xfrm>
            <a:off x="842865" y="1971962"/>
            <a:ext cx="15675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Sassoon Infant Std" panose="020B0503020103030203" pitchFamily="34" charset="0"/>
                <a:ea typeface="+mn-ea"/>
                <a:cs typeface="+mn-cs"/>
              </a:rPr>
              <a:t>Swimming</a:t>
            </a:r>
          </a:p>
        </p:txBody>
      </p:sp>
    </p:spTree>
    <p:extLst>
      <p:ext uri="{BB962C8B-B14F-4D97-AF65-F5344CB8AC3E}">
        <p14:creationId xmlns:p14="http://schemas.microsoft.com/office/powerpoint/2010/main" val="2980760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E859C-C7B9-E263-7B4D-355E5CA81D34}"/>
            </a:ext>
          </a:extLst>
        </p:cNvPr>
        <p:cNvGrpSpPr/>
        <p:nvPr/>
      </p:nvGrpSpPr>
      <p:grpSpPr>
        <a:xfrm>
          <a:off x="0" y="0"/>
          <a:ext cx="0" cy="0"/>
          <a:chOff x="0" y="0"/>
          <a:chExt cx="0" cy="0"/>
        </a:xfrm>
      </p:grpSpPr>
      <p:pic>
        <p:nvPicPr>
          <p:cNvPr id="3" name="Picture 2" descr="page1image22308400">
            <a:extLst>
              <a:ext uri="{FF2B5EF4-FFF2-40B4-BE49-F238E27FC236}">
                <a16:creationId xmlns:a16="http://schemas.microsoft.com/office/drawing/2014/main" id="{62B1FD9A-F068-E063-B520-9D16C2E2D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346" y="3140044"/>
            <a:ext cx="1780276" cy="27033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9B34CDA-1E94-36E1-403C-3D8FF17C7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8369" y="3103351"/>
            <a:ext cx="1855300" cy="27702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89;p23">
            <a:extLst>
              <a:ext uri="{FF2B5EF4-FFF2-40B4-BE49-F238E27FC236}">
                <a16:creationId xmlns:a16="http://schemas.microsoft.com/office/drawing/2014/main" id="{64663F0A-5B44-C5B9-C3DB-DA85EA4F6529}"/>
              </a:ext>
            </a:extLst>
          </p:cNvPr>
          <p:cNvSpPr txBox="1"/>
          <p:nvPr/>
        </p:nvSpPr>
        <p:spPr>
          <a:xfrm>
            <a:off x="611251" y="430450"/>
            <a:ext cx="10816000" cy="8598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 sz="4000" b="0" i="0" u="none" strike="noStrike" kern="0" cap="none" spc="0" normalizeH="0" baseline="0" noProof="0" dirty="0">
                <a:ln>
                  <a:noFill/>
                </a:ln>
                <a:solidFill>
                  <a:srgbClr val="274060"/>
                </a:solidFill>
                <a:effectLst/>
                <a:uLnTx/>
                <a:uFillTx/>
                <a:latin typeface="Sassoon Infant Std" panose="020B0503020103030203" pitchFamily="34" charset="0"/>
                <a:ea typeface="DM Sans"/>
                <a:cs typeface="DM Sans"/>
                <a:sym typeface="DM Sans"/>
              </a:rPr>
              <a:t>Staff </a:t>
            </a:r>
            <a:endParaRPr kumimoji="0" sz="4000" b="0" i="0" u="none" strike="noStrike" kern="0" cap="none" spc="0" normalizeH="0" baseline="0" noProof="0" dirty="0">
              <a:ln>
                <a:noFill/>
              </a:ln>
              <a:solidFill>
                <a:srgbClr val="274060"/>
              </a:solidFill>
              <a:effectLst/>
              <a:uLnTx/>
              <a:uFillTx/>
              <a:latin typeface="Sassoon Infant Std" panose="020B0503020103030203" pitchFamily="34" charset="0"/>
              <a:ea typeface="DM Sans"/>
              <a:cs typeface="DM Sans"/>
              <a:sym typeface="DM Sans"/>
            </a:endParaRPr>
          </a:p>
        </p:txBody>
      </p:sp>
      <p:sp>
        <p:nvSpPr>
          <p:cNvPr id="8" name="Google Shape;297;p23">
            <a:extLst>
              <a:ext uri="{FF2B5EF4-FFF2-40B4-BE49-F238E27FC236}">
                <a16:creationId xmlns:a16="http://schemas.microsoft.com/office/drawing/2014/main" id="{D97479CF-492F-95E4-D040-2F28D805857B}"/>
              </a:ext>
            </a:extLst>
          </p:cNvPr>
          <p:cNvSpPr txBox="1"/>
          <p:nvPr/>
        </p:nvSpPr>
        <p:spPr>
          <a:xfrm>
            <a:off x="6250884" y="2303702"/>
            <a:ext cx="2511200" cy="2461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Mrs Maddison</a:t>
            </a:r>
            <a:endParaRPr kumimoji="0" lang="en-GB" sz="1400" b="1" i="0" u="none" strike="noStrike" kern="0" cap="none" spc="0" normalizeH="0" baseline="0" noProof="0" dirty="0">
              <a:ln>
                <a:noFill/>
              </a:ln>
              <a:solidFill>
                <a:srgbClr val="FFFFFF"/>
              </a:solidFill>
              <a:effectLst/>
              <a:uLnTx/>
              <a:uFillTx/>
              <a:latin typeface="Sassoon Infant Std" panose="020B0503020103030203" pitchFamily="34" charset="0"/>
              <a:ea typeface="Questrial"/>
              <a:cs typeface="Questrial"/>
              <a:sym typeface="Questrial"/>
            </a:endParaRPr>
          </a:p>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Head Teacher</a:t>
            </a:r>
            <a:endParaRPr kumimoji="0" lang="en-GB" sz="1400" b="1" i="0" u="none" strike="noStrike" kern="0" cap="none" spc="0" normalizeH="0" baseline="0" noProof="0" dirty="0">
              <a:ln>
                <a:noFill/>
              </a:ln>
              <a:solidFill>
                <a:srgbClr val="FFFFFF"/>
              </a:solidFill>
              <a:effectLst/>
              <a:uLnTx/>
              <a:uFillTx/>
              <a:latin typeface="Sassoon Infant Std"/>
              <a:ea typeface="Questrial"/>
              <a:cs typeface="Questrial"/>
            </a:endParaRPr>
          </a:p>
        </p:txBody>
      </p:sp>
      <p:sp>
        <p:nvSpPr>
          <p:cNvPr id="9" name="Google Shape;297;p23">
            <a:extLst>
              <a:ext uri="{FF2B5EF4-FFF2-40B4-BE49-F238E27FC236}">
                <a16:creationId xmlns:a16="http://schemas.microsoft.com/office/drawing/2014/main" id="{00156101-6EE2-6ED5-7007-1ED1B5D07B19}"/>
              </a:ext>
            </a:extLst>
          </p:cNvPr>
          <p:cNvSpPr txBox="1"/>
          <p:nvPr/>
        </p:nvSpPr>
        <p:spPr>
          <a:xfrm>
            <a:off x="8916051" y="2302162"/>
            <a:ext cx="2511200" cy="2461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Mrs Yates</a:t>
            </a:r>
            <a:endParaRPr kumimoji="0" lang="en-GB" sz="1400" b="1" i="0" u="none" strike="noStrike" kern="0" cap="none" spc="0" normalizeH="0" baseline="0" noProof="0" dirty="0">
              <a:ln>
                <a:noFill/>
              </a:ln>
              <a:solidFill>
                <a:srgbClr val="FFFFFF"/>
              </a:solidFill>
              <a:effectLst/>
              <a:uLnTx/>
              <a:uFillTx/>
              <a:latin typeface="Sassoon Infant Std" panose="020B0503020103030203" pitchFamily="34" charset="0"/>
              <a:ea typeface="Questrial"/>
              <a:cs typeface="Questrial"/>
              <a:sym typeface="Questrial"/>
            </a:endParaRPr>
          </a:p>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Assistant Head Teacher</a:t>
            </a:r>
            <a:endParaRPr kumimoji="0" lang="en-GB" sz="1400" b="1" i="0" u="none" strike="noStrike" kern="0" cap="none" spc="0" normalizeH="0" baseline="0" noProof="0" dirty="0">
              <a:ln>
                <a:noFill/>
              </a:ln>
              <a:solidFill>
                <a:srgbClr val="FFFFFF"/>
              </a:solidFill>
              <a:effectLst/>
              <a:uLnTx/>
              <a:uFillTx/>
              <a:latin typeface="Sassoon Infant Std"/>
              <a:ea typeface="Questrial"/>
              <a:cs typeface="Questrial"/>
            </a:endParaRPr>
          </a:p>
        </p:txBody>
      </p:sp>
      <p:sp>
        <p:nvSpPr>
          <p:cNvPr id="10" name="Google Shape;297;p23">
            <a:extLst>
              <a:ext uri="{FF2B5EF4-FFF2-40B4-BE49-F238E27FC236}">
                <a16:creationId xmlns:a16="http://schemas.microsoft.com/office/drawing/2014/main" id="{ACF6326C-9602-946D-C757-15683CF464FA}"/>
              </a:ext>
            </a:extLst>
          </p:cNvPr>
          <p:cNvSpPr txBox="1"/>
          <p:nvPr/>
        </p:nvSpPr>
        <p:spPr>
          <a:xfrm>
            <a:off x="3343692" y="2303702"/>
            <a:ext cx="2511200" cy="2461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Miss Cavill</a:t>
            </a:r>
            <a:endParaRPr kumimoji="0" lang="en-GB" sz="1400" b="1" i="0" u="none" strike="noStrike" kern="0" cap="none" spc="0" normalizeH="0" baseline="0" noProof="0" dirty="0">
              <a:ln>
                <a:noFill/>
              </a:ln>
              <a:solidFill>
                <a:srgbClr val="FFFFFF"/>
              </a:solidFill>
              <a:effectLst/>
              <a:uLnTx/>
              <a:uFillTx/>
              <a:latin typeface="Sassoon Infant Std" panose="020B0503020103030203" pitchFamily="34" charset="0"/>
              <a:ea typeface="Questrial"/>
              <a:cs typeface="Questrial"/>
              <a:sym typeface="Questrial"/>
            </a:endParaRPr>
          </a:p>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Year 5 Teacher</a:t>
            </a:r>
            <a:endParaRPr kumimoji="0" lang="en-GB" sz="1400" b="1" i="0" u="none" strike="noStrike" kern="0" cap="none" spc="0" normalizeH="0" baseline="0" noProof="0" dirty="0">
              <a:ln>
                <a:noFill/>
              </a:ln>
              <a:solidFill>
                <a:srgbClr val="FFFFFF"/>
              </a:solidFill>
              <a:effectLst/>
              <a:uLnTx/>
              <a:uFillTx/>
              <a:latin typeface="Sassoon Infant Std"/>
              <a:ea typeface="Questrial"/>
              <a:cs typeface="Questrial"/>
            </a:endParaRPr>
          </a:p>
        </p:txBody>
      </p:sp>
      <p:sp>
        <p:nvSpPr>
          <p:cNvPr id="11" name="Google Shape;297;p23">
            <a:extLst>
              <a:ext uri="{FF2B5EF4-FFF2-40B4-BE49-F238E27FC236}">
                <a16:creationId xmlns:a16="http://schemas.microsoft.com/office/drawing/2014/main" id="{0A3A058F-838D-627A-542D-5FA43FC1DBE4}"/>
              </a:ext>
            </a:extLst>
          </p:cNvPr>
          <p:cNvSpPr txBox="1"/>
          <p:nvPr/>
        </p:nvSpPr>
        <p:spPr>
          <a:xfrm>
            <a:off x="653582" y="2277917"/>
            <a:ext cx="2511200" cy="271886"/>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Mrs </a:t>
            </a:r>
            <a:r>
              <a:rPr lang="en-GB" sz="1400" b="1" kern="0" dirty="0">
                <a:solidFill>
                  <a:srgbClr val="FFFFFF"/>
                </a:solidFill>
                <a:latin typeface="Sassoon Infant Std"/>
                <a:ea typeface="Questrial"/>
                <a:cs typeface="Questrial"/>
                <a:sym typeface="Questrial"/>
              </a:rPr>
              <a:t>Simpson</a:t>
            </a:r>
            <a:endParaRPr kumimoji="0" lang="en-GB" sz="1400" b="1" i="0" u="none" strike="noStrike" kern="0" cap="none" spc="0" normalizeH="0" baseline="0" noProof="0" dirty="0">
              <a:ln>
                <a:noFill/>
              </a:ln>
              <a:solidFill>
                <a:srgbClr val="FFFFFF"/>
              </a:solidFill>
              <a:effectLst/>
              <a:uLnTx/>
              <a:uFillTx/>
              <a:latin typeface="Sassoon Infant Std" panose="020B0503020103030203" pitchFamily="34" charset="0"/>
              <a:ea typeface="Questrial"/>
              <a:cs typeface="Questrial"/>
              <a:sym typeface="Questrial"/>
            </a:endParaRPr>
          </a:p>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Year 5 Teacher</a:t>
            </a:r>
            <a:endParaRPr kumimoji="0" lang="en-GB" sz="1400" b="1" i="0" u="none" strike="noStrike" kern="0" cap="none" spc="0" normalizeH="0" baseline="0" noProof="0" dirty="0">
              <a:ln>
                <a:noFill/>
              </a:ln>
              <a:solidFill>
                <a:srgbClr val="FFFFFF"/>
              </a:solidFill>
              <a:effectLst/>
              <a:uLnTx/>
              <a:uFillTx/>
              <a:latin typeface="Sassoon Infant Std"/>
              <a:ea typeface="Questrial"/>
              <a:cs typeface="Questrial"/>
            </a:endParaRPr>
          </a:p>
        </p:txBody>
      </p:sp>
      <p:pic>
        <p:nvPicPr>
          <p:cNvPr id="4" name="Picture 3">
            <a:extLst>
              <a:ext uri="{FF2B5EF4-FFF2-40B4-BE49-F238E27FC236}">
                <a16:creationId xmlns:a16="http://schemas.microsoft.com/office/drawing/2014/main" id="{8E1BF90E-E0BC-6DEA-D105-DFBEA032DC35}"/>
              </a:ext>
            </a:extLst>
          </p:cNvPr>
          <p:cNvPicPr>
            <a:picLocks noChangeAspect="1"/>
          </p:cNvPicPr>
          <p:nvPr/>
        </p:nvPicPr>
        <p:blipFill>
          <a:blip r:embed="rId4"/>
          <a:stretch>
            <a:fillRect/>
          </a:stretch>
        </p:blipFill>
        <p:spPr>
          <a:xfrm>
            <a:off x="1136874" y="3336587"/>
            <a:ext cx="1634417" cy="2498773"/>
          </a:xfrm>
          <a:prstGeom prst="rect">
            <a:avLst/>
          </a:prstGeom>
        </p:spPr>
      </p:pic>
      <p:pic>
        <p:nvPicPr>
          <p:cNvPr id="5" name="Picture 2">
            <a:extLst>
              <a:ext uri="{FF2B5EF4-FFF2-40B4-BE49-F238E27FC236}">
                <a16:creationId xmlns:a16="http://schemas.microsoft.com/office/drawing/2014/main" id="{10C4D986-DDE6-15E9-348B-830B9A0F1E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777" y="3140044"/>
            <a:ext cx="1796878" cy="269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417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5"/>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Homework</a:t>
            </a:r>
            <a:endParaRPr sz="4000" kern="0">
              <a:solidFill>
                <a:srgbClr val="274060"/>
              </a:solidFill>
              <a:latin typeface="Sassoon Infant Std" panose="020B0503020103030203" pitchFamily="34" charset="0"/>
              <a:ea typeface="DM Sans"/>
              <a:cs typeface="DM Sans"/>
              <a:sym typeface="DM Sans"/>
            </a:endParaRPr>
          </a:p>
        </p:txBody>
      </p:sp>
      <p:sp>
        <p:nvSpPr>
          <p:cNvPr id="3" name="Google Shape;357;p27">
            <a:extLst>
              <a:ext uri="{FF2B5EF4-FFF2-40B4-BE49-F238E27FC236}">
                <a16:creationId xmlns:a16="http://schemas.microsoft.com/office/drawing/2014/main" id="{A923CFC9-0CDF-8033-AF59-03403F967E37}"/>
              </a:ext>
            </a:extLst>
          </p:cNvPr>
          <p:cNvSpPr txBox="1"/>
          <p:nvPr/>
        </p:nvSpPr>
        <p:spPr>
          <a:xfrm flipH="1">
            <a:off x="897192" y="1740461"/>
            <a:ext cx="10760800" cy="4415389"/>
          </a:xfrm>
          <a:prstGeom prst="rect">
            <a:avLst/>
          </a:prstGeom>
          <a:noFill/>
          <a:ln>
            <a:noFill/>
          </a:ln>
        </p:spPr>
        <p:txBody>
          <a:bodyPr spcFirstLastPara="1" wrap="square" lIns="91433" tIns="91433" rIns="91433" bIns="91433"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 sz="20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lang="en" sz="2000" kern="0">
              <a:solidFill>
                <a:srgbClr val="000000"/>
              </a:solidFill>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 sz="20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Homework is handed out on </a:t>
            </a:r>
            <a:r>
              <a:rPr kumimoji="0" lang="en" sz="2000" b="1"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Monday </a:t>
            </a:r>
            <a:r>
              <a:rPr kumimoji="0" lang="en" sz="20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and is expected to be returned on </a:t>
            </a:r>
            <a:r>
              <a:rPr kumimoji="0" lang="en" sz="2000" b="1"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Friday</a:t>
            </a:r>
            <a:r>
              <a:rPr kumimoji="0" lang="en" sz="20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a:t>
            </a: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lang="en" sz="2000" kern="0">
              <a:solidFill>
                <a:srgbClr val="000000"/>
              </a:solidFill>
              <a:latin typeface="Sassoon Infant Std" panose="020B0503020103030203" pitchFamily="34" charset="0"/>
              <a:ea typeface="Questrial"/>
              <a:cs typeface="Questrial"/>
              <a:sym typeface="Questrial"/>
            </a:endParaRPr>
          </a:p>
          <a:p>
            <a:pPr defTabSz="609630">
              <a:buClr>
                <a:srgbClr val="000000"/>
              </a:buClr>
              <a:defRPr/>
            </a:pPr>
            <a:r>
              <a:rPr lang="en-GB" sz="2000" kern="0">
                <a:solidFill>
                  <a:srgbClr val="000000"/>
                </a:solidFill>
                <a:latin typeface="Sassoon Infant Std" panose="020B0503020103030203" pitchFamily="34" charset="0"/>
                <a:ea typeface="Questrial"/>
                <a:cs typeface="Questrial"/>
                <a:sym typeface="Questrial"/>
              </a:rPr>
              <a:t>The children are encouraged to use Times Tables Rock Stars for additional practice. They should know their logins for these but will also be given a reminder at the beginning of the year.</a:t>
            </a:r>
            <a:endParaRPr kumimoji="0" lang="en" sz="20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 sz="20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 sz="20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A new spelling rule will be given to the children on Monday. This will be practised </a:t>
            </a:r>
            <a:r>
              <a:rPr kumimoji="0" lang="en" sz="2000" b="1"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five</a:t>
            </a:r>
            <a:r>
              <a:rPr kumimoji="0" lang="en" sz="20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 times in school through different activities. There will be a spelling quiz on a Friday – this will include 4 words from the given list, 2 using the same spelling pattern, 2 of the year group words and 2 words from previous weeks. </a:t>
            </a: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 sz="20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 sz="20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Most weeks, there will an arithmetic homework or reading homework too. Children should be capable of completing their homework independently. Please encourage your child to complete their homework before the day it is due in – then if they need support, they can ask at school. </a:t>
            </a:r>
            <a:r>
              <a:rPr lang="en" sz="2000" kern="0">
                <a:solidFill>
                  <a:srgbClr val="000000"/>
                </a:solidFill>
                <a:latin typeface="Sassoon Infant Std" panose="020B0503020103030203" pitchFamily="34" charset="0"/>
                <a:ea typeface="Questrial"/>
                <a:cs typeface="Questrial"/>
                <a:sym typeface="Questrial"/>
              </a:rPr>
              <a:t>You </a:t>
            </a:r>
            <a:r>
              <a:rPr kumimoji="0" lang="en" sz="20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will</a:t>
            </a:r>
            <a:r>
              <a:rPr kumimoji="0" lang="en" sz="2000" b="0" i="0" u="none" strike="noStrike" kern="0" cap="none" spc="0" normalizeH="0" noProof="0">
                <a:ln>
                  <a:noFill/>
                </a:ln>
                <a:solidFill>
                  <a:srgbClr val="000000"/>
                </a:solidFill>
                <a:effectLst/>
                <a:uLnTx/>
                <a:uFillTx/>
                <a:latin typeface="Sassoon Infant Std" panose="020B0503020103030203" pitchFamily="34" charset="0"/>
                <a:ea typeface="Questrial"/>
                <a:cs typeface="Questrial"/>
                <a:sym typeface="Questrial"/>
              </a:rPr>
              <a:t> receive an emailed document with guidance for supporting your child with their spelling.</a:t>
            </a:r>
            <a:endParaRPr kumimoji="0" lang="en" sz="20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lang="en" sz="2000" kern="0">
              <a:solidFill>
                <a:srgbClr val="000000"/>
              </a:solidFill>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53010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2D821C-17AF-4975-5BC0-FD6EA5C5A937}"/>
              </a:ext>
            </a:extLst>
          </p:cNvPr>
          <p:cNvPicPr>
            <a:picLocks noChangeAspect="1"/>
          </p:cNvPicPr>
          <p:nvPr/>
        </p:nvPicPr>
        <p:blipFill>
          <a:blip r:embed="rId2"/>
          <a:stretch>
            <a:fillRect/>
          </a:stretch>
        </p:blipFill>
        <p:spPr>
          <a:xfrm>
            <a:off x="1243919" y="264672"/>
            <a:ext cx="4398309" cy="6332644"/>
          </a:xfrm>
          <a:prstGeom prst="rect">
            <a:avLst/>
          </a:prstGeom>
        </p:spPr>
      </p:pic>
      <p:pic>
        <p:nvPicPr>
          <p:cNvPr id="5" name="Picture 4">
            <a:extLst>
              <a:ext uri="{FF2B5EF4-FFF2-40B4-BE49-F238E27FC236}">
                <a16:creationId xmlns:a16="http://schemas.microsoft.com/office/drawing/2014/main" id="{EAE83162-F1DC-56BC-4FA6-C46FB306EE5F}"/>
              </a:ext>
            </a:extLst>
          </p:cNvPr>
          <p:cNvPicPr>
            <a:picLocks noChangeAspect="1"/>
          </p:cNvPicPr>
          <p:nvPr/>
        </p:nvPicPr>
        <p:blipFill>
          <a:blip r:embed="rId3"/>
          <a:stretch>
            <a:fillRect/>
          </a:stretch>
        </p:blipFill>
        <p:spPr>
          <a:xfrm>
            <a:off x="6551077" y="260684"/>
            <a:ext cx="4397004" cy="6336632"/>
          </a:xfrm>
          <a:prstGeom prst="rect">
            <a:avLst/>
          </a:prstGeom>
        </p:spPr>
      </p:pic>
    </p:spTree>
    <p:extLst>
      <p:ext uri="{BB962C8B-B14F-4D97-AF65-F5344CB8AC3E}">
        <p14:creationId xmlns:p14="http://schemas.microsoft.com/office/powerpoint/2010/main" val="101952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5"/>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Reading at Home</a:t>
            </a:r>
            <a:endParaRPr sz="4000" kern="0">
              <a:solidFill>
                <a:srgbClr val="274060"/>
              </a:solidFill>
              <a:latin typeface="Sassoon Infant Std" panose="020B0503020103030203" pitchFamily="34" charset="0"/>
              <a:ea typeface="DM Sans"/>
              <a:cs typeface="DM Sans"/>
              <a:sym typeface="DM Sans"/>
            </a:endParaRPr>
          </a:p>
        </p:txBody>
      </p:sp>
      <p:sp>
        <p:nvSpPr>
          <p:cNvPr id="2" name="Google Shape;357;p27">
            <a:extLst>
              <a:ext uri="{FF2B5EF4-FFF2-40B4-BE49-F238E27FC236}">
                <a16:creationId xmlns:a16="http://schemas.microsoft.com/office/drawing/2014/main" id="{A5D6DB1F-C621-6419-2C78-93E2A90B84E8}"/>
              </a:ext>
            </a:extLst>
          </p:cNvPr>
          <p:cNvSpPr txBox="1"/>
          <p:nvPr/>
        </p:nvSpPr>
        <p:spPr>
          <a:xfrm flipH="1">
            <a:off x="715600" y="1740460"/>
            <a:ext cx="10760800" cy="4415389"/>
          </a:xfrm>
          <a:prstGeom prst="rect">
            <a:avLst/>
          </a:prstGeom>
          <a:noFill/>
          <a:ln>
            <a:noFill/>
          </a:ln>
        </p:spPr>
        <p:txBody>
          <a:bodyPr spcFirstLastPara="1" wrap="square" lIns="91433" tIns="91433" rIns="91433" bIns="91433" anchor="ctr" anchorCtr="0">
            <a:noAutofit/>
          </a:bodyPr>
          <a:lstStyle/>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All children are expected to read at least </a:t>
            </a:r>
            <a:r>
              <a:rPr kumimoji="0" lang="en-GB" sz="2400" b="1"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three</a:t>
            </a: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 times per week at home. </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Children are welcome to choose their own books from our bookshelf or from the library, and can change it whenever they finish. </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Children can record their own reading. Please can an adult check this and sign it off before reading records are checked each week. Reading records will be checked every </a:t>
            </a:r>
            <a:r>
              <a:rPr kumimoji="0" lang="en-GB" sz="2400" b="1"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Friday.  </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Children will also read in school throughout the week so please ensure their reading book and record are in their bags each day. </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Children who have read </a:t>
            </a:r>
            <a:r>
              <a:rPr kumimoji="0" lang="en-GB" sz="2400" b="1"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three</a:t>
            </a: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 times will receive a bookworm treat and their names will be entered into our half-termly raffle to receive a book token.</a:t>
            </a:r>
          </a:p>
        </p:txBody>
      </p:sp>
    </p:spTree>
    <p:extLst>
      <p:ext uri="{BB962C8B-B14F-4D97-AF65-F5344CB8AC3E}">
        <p14:creationId xmlns:p14="http://schemas.microsoft.com/office/powerpoint/2010/main" val="227745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1">
              <a:lumMod val="60000"/>
              <a:lumOff val="40000"/>
            </a:schemeClr>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School Values</a:t>
            </a:r>
            <a:endParaRPr sz="4000" kern="0">
              <a:solidFill>
                <a:srgbClr val="274060"/>
              </a:solidFill>
              <a:latin typeface="Sassoon Infant Std" panose="020B0503020103030203" pitchFamily="34" charset="0"/>
              <a:ea typeface="DM Sans"/>
              <a:cs typeface="DM Sans"/>
              <a:sym typeface="DM Sans"/>
            </a:endParaRPr>
          </a:p>
        </p:txBody>
      </p:sp>
      <p:sp>
        <p:nvSpPr>
          <p:cNvPr id="12" name="Google Shape;357;p27">
            <a:extLst>
              <a:ext uri="{FF2B5EF4-FFF2-40B4-BE49-F238E27FC236}">
                <a16:creationId xmlns:a16="http://schemas.microsoft.com/office/drawing/2014/main" id="{2E91D430-2467-B749-ACAD-1E808C25DC50}"/>
              </a:ext>
            </a:extLst>
          </p:cNvPr>
          <p:cNvSpPr txBox="1"/>
          <p:nvPr/>
        </p:nvSpPr>
        <p:spPr>
          <a:xfrm flipH="1">
            <a:off x="935307" y="2346463"/>
            <a:ext cx="9912364" cy="3626825"/>
          </a:xfrm>
          <a:prstGeom prst="rect">
            <a:avLst/>
          </a:prstGeom>
          <a:noFill/>
          <a:ln>
            <a:noFill/>
          </a:ln>
        </p:spPr>
        <p:txBody>
          <a:bodyPr spcFirstLastPara="1" wrap="square" lIns="91433" tIns="91433" rIns="91433" bIns="91433" anchor="ctr" anchorCtr="0">
            <a:noAutofit/>
          </a:bodyPr>
          <a:lstStyle/>
          <a:p>
            <a:pPr marL="342900" lvl="0" indent="-342900" defTabSz="609630">
              <a:buClr>
                <a:srgbClr val="000000"/>
              </a:buClr>
              <a:buFont typeface="Arial" panose="020B0604020202020204" pitchFamily="34" charset="0"/>
              <a:buChar char="•"/>
            </a:pPr>
            <a:r>
              <a:rPr lang="en-GB" sz="2000" kern="0">
                <a:solidFill>
                  <a:srgbClr val="000000"/>
                </a:solidFill>
                <a:latin typeface="Sassoon Infant Std" panose="020B0503020103030203" pitchFamily="34" charset="0"/>
                <a:ea typeface="Questrial"/>
                <a:cs typeface="Questrial"/>
                <a:sym typeface="Questrial"/>
              </a:rPr>
              <a:t>To support our children to be the best versions of themselves, we teach the children about our school’s six core values. </a:t>
            </a:r>
          </a:p>
          <a:p>
            <a:pPr marL="342900" lvl="0" indent="-342900" defTabSz="609630">
              <a:buClr>
                <a:srgbClr val="000000"/>
              </a:buClr>
              <a:buFont typeface="Arial" panose="020B0604020202020204" pitchFamily="34" charset="0"/>
              <a:buChar char="•"/>
            </a:pPr>
            <a:endParaRPr lang="en-GB" sz="2000" kern="0">
              <a:solidFill>
                <a:srgbClr val="000000"/>
              </a:solidFill>
              <a:latin typeface="Sassoon Infant Std" panose="020B0503020103030203" pitchFamily="34" charset="0"/>
              <a:ea typeface="Questrial"/>
              <a:cs typeface="Questrial"/>
              <a:sym typeface="Questrial"/>
            </a:endParaRPr>
          </a:p>
          <a:p>
            <a:pPr marL="342900" lvl="0" indent="-342900" defTabSz="609630">
              <a:buClr>
                <a:srgbClr val="000000"/>
              </a:buClr>
              <a:buFont typeface="Arial" panose="020B0604020202020204" pitchFamily="34" charset="0"/>
              <a:buChar char="•"/>
            </a:pPr>
            <a:endParaRPr lang="en-GB" sz="2000" kern="0">
              <a:solidFill>
                <a:srgbClr val="000000"/>
              </a:solidFill>
              <a:latin typeface="Sassoon Infant Std" panose="020B0503020103030203" pitchFamily="34" charset="0"/>
              <a:ea typeface="Questrial"/>
              <a:cs typeface="Questrial"/>
              <a:sym typeface="Questrial"/>
            </a:endParaRPr>
          </a:p>
          <a:p>
            <a:pPr marL="342900" lvl="0" indent="-342900" defTabSz="609630">
              <a:buClr>
                <a:srgbClr val="000000"/>
              </a:buClr>
              <a:buFont typeface="Arial" panose="020B0604020202020204" pitchFamily="34" charset="0"/>
              <a:buChar char="•"/>
            </a:pPr>
            <a:endParaRPr lang="en-GB" sz="2000" kern="0">
              <a:solidFill>
                <a:srgbClr val="000000"/>
              </a:solidFill>
              <a:latin typeface="Sassoon Infant Std" panose="020B0503020103030203" pitchFamily="34" charset="0"/>
              <a:ea typeface="Questrial"/>
              <a:cs typeface="Questrial"/>
              <a:sym typeface="Questrial"/>
            </a:endParaRPr>
          </a:p>
          <a:p>
            <a:pPr marL="342900" lvl="0" indent="-342900" defTabSz="609630">
              <a:buClr>
                <a:srgbClr val="000000"/>
              </a:buClr>
              <a:buFont typeface="Arial" panose="020B0604020202020204" pitchFamily="34" charset="0"/>
              <a:buChar char="•"/>
            </a:pPr>
            <a:r>
              <a:rPr lang="en-GB" sz="2000" kern="0">
                <a:solidFill>
                  <a:srgbClr val="000000"/>
                </a:solidFill>
                <a:latin typeface="Sassoon Infant Std" panose="020B0503020103030203" pitchFamily="34" charset="0"/>
                <a:ea typeface="Questrial"/>
                <a:cs typeface="Questrial"/>
                <a:sym typeface="Questrial"/>
              </a:rPr>
              <a:t>We recognise that, in society, not all people uphold these values and so we ask in your support in modelling and instilling these values at home. </a:t>
            </a:r>
          </a:p>
          <a:p>
            <a:pPr marL="342900" lvl="0" indent="-342900" defTabSz="609630">
              <a:buClr>
                <a:srgbClr val="000000"/>
              </a:buClr>
              <a:buFont typeface="Arial" panose="020B0604020202020204" pitchFamily="34" charset="0"/>
              <a:buChar char="•"/>
            </a:pPr>
            <a:r>
              <a:rPr lang="en-GB" sz="2000" kern="0">
                <a:solidFill>
                  <a:srgbClr val="000000"/>
                </a:solidFill>
                <a:latin typeface="Sassoon Infant Std" panose="020B0503020103030203" pitchFamily="34" charset="0"/>
                <a:ea typeface="Questrial"/>
                <a:cs typeface="Questrial"/>
                <a:sym typeface="Questrial"/>
              </a:rPr>
              <a:t>Some examples include:</a:t>
            </a:r>
          </a:p>
          <a:p>
            <a:pPr marL="800100" lvl="1" indent="-342900" defTabSz="609630">
              <a:buClr>
                <a:srgbClr val="000000"/>
              </a:buClr>
              <a:buFont typeface="Arial" panose="020B0604020202020204" pitchFamily="34" charset="0"/>
              <a:buChar char="•"/>
            </a:pPr>
            <a:r>
              <a:rPr lang="en-GB" sz="2000" kern="0">
                <a:solidFill>
                  <a:srgbClr val="000000"/>
                </a:solidFill>
                <a:latin typeface="Sassoon Infant Std" panose="020B0503020103030203" pitchFamily="34" charset="0"/>
                <a:ea typeface="Questrial"/>
                <a:cs typeface="Questrial"/>
                <a:sym typeface="Questrial"/>
              </a:rPr>
              <a:t>Fairness and Respect: making sure that children of any gender are treated equally</a:t>
            </a:r>
          </a:p>
          <a:p>
            <a:pPr marL="800100" lvl="1" indent="-342900" defTabSz="609630">
              <a:buClr>
                <a:srgbClr val="000000"/>
              </a:buClr>
              <a:buFont typeface="Arial" panose="020B0604020202020204" pitchFamily="34" charset="0"/>
              <a:buChar char="•"/>
            </a:pPr>
            <a:r>
              <a:rPr lang="en-GB" sz="2000" kern="0">
                <a:solidFill>
                  <a:srgbClr val="000000"/>
                </a:solidFill>
                <a:latin typeface="Sassoon Infant Std" panose="020B0503020103030203" pitchFamily="34" charset="0"/>
                <a:ea typeface="Questrial"/>
                <a:cs typeface="Questrial"/>
                <a:sym typeface="Questrial"/>
              </a:rPr>
              <a:t>Kindness and Respect: making sure that nobody is judged for being different</a:t>
            </a:r>
          </a:p>
          <a:p>
            <a:pPr marL="800100" lvl="1" indent="-342900" defTabSz="609630">
              <a:buClr>
                <a:srgbClr val="000000"/>
              </a:buClr>
              <a:buFont typeface="Arial" panose="020B0604020202020204" pitchFamily="34" charset="0"/>
              <a:buChar char="•"/>
            </a:pPr>
            <a:r>
              <a:rPr lang="en-GB" sz="2000" kern="0">
                <a:solidFill>
                  <a:srgbClr val="000000"/>
                </a:solidFill>
                <a:latin typeface="Sassoon Infant Std" panose="020B0503020103030203" pitchFamily="34" charset="0"/>
                <a:ea typeface="Questrial"/>
                <a:cs typeface="Questrial"/>
                <a:sym typeface="Questrial"/>
              </a:rPr>
              <a:t>Resilience: knowing that it is okay to make mistakes; the important thing is to learn from them and move on</a:t>
            </a:r>
          </a:p>
          <a:p>
            <a:pPr marL="800100" lvl="1" indent="-342900" defTabSz="609630">
              <a:buClr>
                <a:srgbClr val="000000"/>
              </a:buClr>
              <a:buFont typeface="Arial" panose="020B0604020202020204" pitchFamily="34" charset="0"/>
              <a:buChar char="•"/>
            </a:pPr>
            <a:r>
              <a:rPr lang="en-GB" sz="2000" kern="0">
                <a:solidFill>
                  <a:srgbClr val="000000"/>
                </a:solidFill>
                <a:latin typeface="Sassoon Infant Std" panose="020B0503020103030203" pitchFamily="34" charset="0"/>
                <a:ea typeface="Questrial"/>
                <a:cs typeface="Questrial"/>
                <a:sym typeface="Questrial"/>
              </a:rPr>
              <a:t>Teamwork: knowing that everyone in our school family is part of our team</a:t>
            </a:r>
          </a:p>
          <a:p>
            <a:pPr marL="800100" lvl="1" indent="-342900" defTabSz="609630">
              <a:buClr>
                <a:srgbClr val="000000"/>
              </a:buClr>
              <a:buFont typeface="Arial" panose="020B0604020202020204" pitchFamily="34" charset="0"/>
              <a:buChar char="•"/>
            </a:pPr>
            <a:r>
              <a:rPr lang="en-GB" sz="2000" kern="0">
                <a:solidFill>
                  <a:srgbClr val="000000"/>
                </a:solidFill>
                <a:latin typeface="Sassoon Infant Std" panose="020B0503020103030203" pitchFamily="34" charset="0"/>
                <a:ea typeface="Questrial"/>
                <a:cs typeface="Questrial"/>
                <a:sym typeface="Questrial"/>
              </a:rPr>
              <a:t>Ambition: understanding that we should try to be the best version of ourselves</a:t>
            </a:r>
          </a:p>
          <a:p>
            <a:pPr lvl="1" defTabSz="609630">
              <a:buClr>
                <a:srgbClr val="000000"/>
              </a:buClr>
            </a:pPr>
            <a:endParaRPr lang="en-GB" sz="2000" kern="0">
              <a:solidFill>
                <a:srgbClr val="000000"/>
              </a:solidFill>
              <a:latin typeface="Sassoon Infant Std" panose="020B0503020103030203" pitchFamily="34" charset="0"/>
              <a:ea typeface="Questrial"/>
              <a:cs typeface="Questrial"/>
              <a:sym typeface="Questrial"/>
            </a:endParaRPr>
          </a:p>
        </p:txBody>
      </p:sp>
      <p:pic>
        <p:nvPicPr>
          <p:cNvPr id="9" name="Picture 8"/>
          <p:cNvPicPr>
            <a:picLocks noChangeAspect="1"/>
          </p:cNvPicPr>
          <p:nvPr/>
        </p:nvPicPr>
        <p:blipFill rotWithShape="1">
          <a:blip r:embed="rId3"/>
          <a:srcRect t="73149" b="1905"/>
          <a:stretch/>
        </p:blipFill>
        <p:spPr>
          <a:xfrm>
            <a:off x="1360255" y="2531749"/>
            <a:ext cx="9149408" cy="826513"/>
          </a:xfrm>
          <a:prstGeom prst="rect">
            <a:avLst/>
          </a:prstGeom>
        </p:spPr>
      </p:pic>
    </p:spTree>
    <p:extLst>
      <p:ext uri="{BB962C8B-B14F-4D97-AF65-F5344CB8AC3E}">
        <p14:creationId xmlns:p14="http://schemas.microsoft.com/office/powerpoint/2010/main" val="3103734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Independence</a:t>
            </a:r>
            <a:endParaRPr sz="4000" kern="0">
              <a:solidFill>
                <a:srgbClr val="274060"/>
              </a:solidFill>
              <a:latin typeface="Sassoon Infant Std" panose="020B0503020103030203" pitchFamily="34" charset="0"/>
              <a:ea typeface="DM Sans"/>
              <a:cs typeface="DM Sans"/>
              <a:sym typeface="DM Sans"/>
            </a:endParaRPr>
          </a:p>
        </p:txBody>
      </p:sp>
      <p:sp>
        <p:nvSpPr>
          <p:cNvPr id="3" name="Google Shape;357;p27">
            <a:extLst>
              <a:ext uri="{FF2B5EF4-FFF2-40B4-BE49-F238E27FC236}">
                <a16:creationId xmlns:a16="http://schemas.microsoft.com/office/drawing/2014/main" id="{0A50BC11-6787-C899-C887-E79F7B3D5CAD}"/>
              </a:ext>
            </a:extLst>
          </p:cNvPr>
          <p:cNvSpPr txBox="1"/>
          <p:nvPr/>
        </p:nvSpPr>
        <p:spPr>
          <a:xfrm flipH="1">
            <a:off x="890648" y="1740460"/>
            <a:ext cx="10585751" cy="4415389"/>
          </a:xfrm>
          <a:prstGeom prst="rect">
            <a:avLst/>
          </a:prstGeom>
          <a:noFill/>
          <a:ln>
            <a:noFill/>
          </a:ln>
        </p:spPr>
        <p:txBody>
          <a:bodyPr spcFirstLastPara="1" wrap="square" lIns="91433" tIns="91433" rIns="91433" bIns="91433"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In order for children to develop our core values of resilience and ambition, we have certain expectations of what they should be able to do independently by the end of the year. We appreciate your ongoing support of these skills outside of school.</a:t>
            </a: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p:txBody>
      </p:sp>
      <p:graphicFrame>
        <p:nvGraphicFramePr>
          <p:cNvPr id="4" name="Table 3">
            <a:extLst>
              <a:ext uri="{FF2B5EF4-FFF2-40B4-BE49-F238E27FC236}">
                <a16:creationId xmlns:a16="http://schemas.microsoft.com/office/drawing/2014/main" id="{811A257F-810C-629E-E31D-DC91570B1AA6}"/>
              </a:ext>
            </a:extLst>
          </p:cNvPr>
          <p:cNvGraphicFramePr>
            <a:graphicFrameLocks noGrp="1"/>
          </p:cNvGraphicFramePr>
          <p:nvPr/>
        </p:nvGraphicFramePr>
        <p:xfrm>
          <a:off x="915210" y="2823880"/>
          <a:ext cx="10334146" cy="3225091"/>
        </p:xfrm>
        <a:graphic>
          <a:graphicData uri="http://schemas.openxmlformats.org/drawingml/2006/table">
            <a:tbl>
              <a:tblPr>
                <a:tableStyleId>{08FB837D-C827-4EFA-A057-4D05807E0F7C}</a:tableStyleId>
              </a:tblPr>
              <a:tblGrid>
                <a:gridCol w="906471">
                  <a:extLst>
                    <a:ext uri="{9D8B030D-6E8A-4147-A177-3AD203B41FA5}">
                      <a16:colId xmlns:a16="http://schemas.microsoft.com/office/drawing/2014/main" val="3961365047"/>
                    </a:ext>
                  </a:extLst>
                </a:gridCol>
                <a:gridCol w="1885156">
                  <a:extLst>
                    <a:ext uri="{9D8B030D-6E8A-4147-A177-3AD203B41FA5}">
                      <a16:colId xmlns:a16="http://schemas.microsoft.com/office/drawing/2014/main" val="1038462656"/>
                    </a:ext>
                  </a:extLst>
                </a:gridCol>
                <a:gridCol w="1676997">
                  <a:extLst>
                    <a:ext uri="{9D8B030D-6E8A-4147-A177-3AD203B41FA5}">
                      <a16:colId xmlns:a16="http://schemas.microsoft.com/office/drawing/2014/main" val="2507277092"/>
                    </a:ext>
                  </a:extLst>
                </a:gridCol>
                <a:gridCol w="2133247">
                  <a:extLst>
                    <a:ext uri="{9D8B030D-6E8A-4147-A177-3AD203B41FA5}">
                      <a16:colId xmlns:a16="http://schemas.microsoft.com/office/drawing/2014/main" val="1737924086"/>
                    </a:ext>
                  </a:extLst>
                </a:gridCol>
                <a:gridCol w="2203184">
                  <a:extLst>
                    <a:ext uri="{9D8B030D-6E8A-4147-A177-3AD203B41FA5}">
                      <a16:colId xmlns:a16="http://schemas.microsoft.com/office/drawing/2014/main" val="1567473680"/>
                    </a:ext>
                  </a:extLst>
                </a:gridCol>
                <a:gridCol w="1529091">
                  <a:extLst>
                    <a:ext uri="{9D8B030D-6E8A-4147-A177-3AD203B41FA5}">
                      <a16:colId xmlns:a16="http://schemas.microsoft.com/office/drawing/2014/main" val="2135736194"/>
                    </a:ext>
                  </a:extLst>
                </a:gridCol>
              </a:tblGrid>
              <a:tr h="1382182">
                <a:tc>
                  <a:txBody>
                    <a:bodyPr/>
                    <a:lstStyle/>
                    <a:p>
                      <a:pPr>
                        <a:lnSpc>
                          <a:spcPct val="107000"/>
                        </a:lnSpc>
                        <a:spcAft>
                          <a:spcPts val="0"/>
                        </a:spcAft>
                      </a:pPr>
                      <a:r>
                        <a:rPr lang="en-GB" sz="1400">
                          <a:effectLst/>
                          <a:latin typeface="Sassoon Infant Std" panose="020B0503020103030203" pitchFamily="34" charset="0"/>
                        </a:rPr>
                        <a:t>Year Four </a:t>
                      </a:r>
                      <a:endParaRPr lang="en-GB" sz="140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Clr>
                          <a:srgbClr val="000000"/>
                        </a:buClr>
                        <a:buFont typeface="Symbol" panose="05050102010706020507" pitchFamily="18" charset="2"/>
                        <a:buChar char=""/>
                      </a:pPr>
                      <a:r>
                        <a:rPr lang="en-GB" sz="1400">
                          <a:effectLst/>
                          <a:latin typeface="Sassoon Infant Std" panose="020B0503020103030203" pitchFamily="34" charset="0"/>
                        </a:rPr>
                        <a:t>Try a solution before giving up. ‘I can’t’ is not used.</a:t>
                      </a:r>
                      <a:endParaRPr lang="en-GB" sz="140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Clr>
                          <a:srgbClr val="000000"/>
                        </a:buClr>
                        <a:buFont typeface="Symbol" panose="05050102010706020507" pitchFamily="18" charset="2"/>
                        <a:buChar char=""/>
                      </a:pPr>
                      <a:r>
                        <a:rPr lang="en-GB" sz="1400">
                          <a:effectLst/>
                          <a:latin typeface="Sassoon Infant Std" panose="020B0503020103030203" pitchFamily="34" charset="0"/>
                        </a:rPr>
                        <a:t>Use a range of strategies before asking teacher for help, e.g. peer support</a:t>
                      </a:r>
                      <a:endParaRPr lang="en-GB" sz="140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Clr>
                          <a:srgbClr val="000000"/>
                        </a:buClr>
                        <a:buFont typeface="Symbol" panose="05050102010706020507" pitchFamily="18" charset="2"/>
                        <a:buChar char=""/>
                      </a:pPr>
                      <a:r>
                        <a:rPr lang="en-GB" sz="1400">
                          <a:effectLst/>
                          <a:latin typeface="Sassoon Infant Std" panose="020B0503020103030203" pitchFamily="34" charset="0"/>
                        </a:rPr>
                        <a:t>Follow multistep instructions given by teacher without the need to ‘double check’</a:t>
                      </a:r>
                      <a:endParaRPr lang="en-GB" sz="140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Clr>
                          <a:srgbClr val="000000"/>
                        </a:buClr>
                        <a:buFont typeface="Symbol" panose="05050102010706020507" pitchFamily="18" charset="2"/>
                        <a:buChar char=""/>
                      </a:pPr>
                      <a:r>
                        <a:rPr lang="en-GB" sz="1400">
                          <a:effectLst/>
                          <a:latin typeface="Sassoon Infant Std" panose="020B0503020103030203" pitchFamily="34" charset="0"/>
                        </a:rPr>
                        <a:t>Bring homework back on time and completed</a:t>
                      </a:r>
                      <a:endParaRPr lang="en-GB" sz="140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Clr>
                          <a:srgbClr val="000000"/>
                        </a:buClr>
                        <a:buFont typeface="Symbol" panose="05050102010706020507" pitchFamily="18" charset="2"/>
                        <a:buChar char=""/>
                      </a:pPr>
                      <a:r>
                        <a:rPr lang="en-GB" sz="1400">
                          <a:effectLst/>
                          <a:latin typeface="Sassoon Infant Std" panose="020B0503020103030203" pitchFamily="34" charset="0"/>
                        </a:rPr>
                        <a:t>Check through answers to assessments thoroughly.</a:t>
                      </a:r>
                      <a:endParaRPr lang="en-GB" sz="140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888539"/>
                  </a:ext>
                </a:extLst>
              </a:tr>
              <a:tr h="1842909">
                <a:tc>
                  <a:txBody>
                    <a:bodyPr/>
                    <a:lstStyle/>
                    <a:p>
                      <a:pPr>
                        <a:lnSpc>
                          <a:spcPct val="107000"/>
                        </a:lnSpc>
                        <a:spcAft>
                          <a:spcPts val="0"/>
                        </a:spcAft>
                      </a:pPr>
                      <a:r>
                        <a:rPr lang="en-GB" sz="1400">
                          <a:effectLst/>
                          <a:latin typeface="Sassoon Infant Std" panose="020B0503020103030203" pitchFamily="34" charset="0"/>
                        </a:rPr>
                        <a:t>Year Five </a:t>
                      </a:r>
                      <a:endParaRPr lang="en-GB" sz="140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Clr>
                          <a:srgbClr val="000000"/>
                        </a:buClr>
                        <a:buFont typeface="Symbol" panose="05050102010706020507" pitchFamily="18" charset="2"/>
                        <a:buChar char=""/>
                      </a:pPr>
                      <a:r>
                        <a:rPr lang="en-GB" sz="1400">
                          <a:effectLst/>
                          <a:latin typeface="Sassoon Infant Std" panose="020B0503020103030203" pitchFamily="34" charset="0"/>
                        </a:rPr>
                        <a:t>Take responsibility and have pride in their own appearance, including their work</a:t>
                      </a:r>
                      <a:endParaRPr lang="en-GB" sz="140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Clr>
                          <a:srgbClr val="000000"/>
                        </a:buClr>
                        <a:buFont typeface="Symbol" panose="05050102010706020507" pitchFamily="18" charset="2"/>
                        <a:buChar char=""/>
                      </a:pPr>
                      <a:r>
                        <a:rPr lang="en-GB" sz="1400">
                          <a:effectLst/>
                          <a:latin typeface="Sassoon Infant Std" panose="020B0503020103030203" pitchFamily="34" charset="0"/>
                        </a:rPr>
                        <a:t>Support others when the need arises, using own initiative</a:t>
                      </a:r>
                      <a:endParaRPr lang="en-GB" sz="140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Clr>
                          <a:srgbClr val="000000"/>
                        </a:buClr>
                        <a:buFont typeface="Symbol" panose="05050102010706020507" pitchFamily="18" charset="2"/>
                        <a:buChar char=""/>
                      </a:pPr>
                      <a:r>
                        <a:rPr lang="en-GB" sz="1400">
                          <a:effectLst/>
                          <a:latin typeface="Sassoon Infant Std" panose="020B0503020103030203" pitchFamily="34" charset="0"/>
                        </a:rPr>
                        <a:t>Keep classroom resources ready to use and ensure that they are tidied away afterwards</a:t>
                      </a:r>
                      <a:endParaRPr lang="en-GB" sz="140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Clr>
                          <a:srgbClr val="000000"/>
                        </a:buClr>
                        <a:buFont typeface="Symbol" panose="05050102010706020507" pitchFamily="18" charset="2"/>
                        <a:buChar char=""/>
                      </a:pPr>
                      <a:r>
                        <a:rPr lang="en-GB" sz="1400">
                          <a:effectLst/>
                          <a:latin typeface="Sassoon Infant Std" panose="020B0503020103030203" pitchFamily="34" charset="0"/>
                        </a:rPr>
                        <a:t>Hand in homework which may have different deadlines during the week.</a:t>
                      </a:r>
                    </a:p>
                    <a:p>
                      <a:pPr marL="342900" lvl="0" indent="-342900">
                        <a:lnSpc>
                          <a:spcPct val="107000"/>
                        </a:lnSpc>
                        <a:spcAft>
                          <a:spcPts val="0"/>
                        </a:spcAft>
                        <a:buClr>
                          <a:srgbClr val="000000"/>
                        </a:buClr>
                        <a:buFont typeface="Symbol" panose="05050102010706020507" pitchFamily="18" charset="2"/>
                        <a:buChar char=""/>
                      </a:pPr>
                      <a:r>
                        <a:rPr lang="en-GB" sz="1400">
                          <a:effectLst/>
                          <a:latin typeface="Sassoon Infant Std" panose="020B0503020103030203" pitchFamily="34" charset="0"/>
                        </a:rPr>
                        <a:t>Ensure they collect their own homework if they were absent on day it was issued</a:t>
                      </a:r>
                      <a:endParaRPr lang="en-GB" sz="140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Sassoon Infant Std" panose="020B0503020103030203" pitchFamily="34" charset="0"/>
                        </a:rPr>
                        <a:t> </a:t>
                      </a:r>
                      <a:endParaRPr lang="en-GB" sz="140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1788290"/>
                  </a:ext>
                </a:extLst>
              </a:tr>
            </a:tbl>
          </a:graphicData>
        </a:graphic>
      </p:graphicFrame>
    </p:spTree>
    <p:extLst>
      <p:ext uri="{BB962C8B-B14F-4D97-AF65-F5344CB8AC3E}">
        <p14:creationId xmlns:p14="http://schemas.microsoft.com/office/powerpoint/2010/main" val="3295461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1">
              <a:lumMod val="60000"/>
              <a:lumOff val="40000"/>
            </a:schemeClr>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Trips and Experiences</a:t>
            </a:r>
            <a:endParaRPr sz="4000" kern="0">
              <a:solidFill>
                <a:srgbClr val="274060"/>
              </a:solidFill>
              <a:latin typeface="Sassoon Infant Std" panose="020B0503020103030203" pitchFamily="34" charset="0"/>
              <a:ea typeface="DM Sans"/>
              <a:cs typeface="DM Sans"/>
              <a:sym typeface="DM Sans"/>
            </a:endParaRPr>
          </a:p>
        </p:txBody>
      </p:sp>
      <p:sp>
        <p:nvSpPr>
          <p:cNvPr id="12" name="Google Shape;357;p27">
            <a:extLst>
              <a:ext uri="{FF2B5EF4-FFF2-40B4-BE49-F238E27FC236}">
                <a16:creationId xmlns:a16="http://schemas.microsoft.com/office/drawing/2014/main" id="{2E91D430-2467-B749-ACAD-1E808C25DC50}"/>
              </a:ext>
            </a:extLst>
          </p:cNvPr>
          <p:cNvSpPr txBox="1"/>
          <p:nvPr/>
        </p:nvSpPr>
        <p:spPr>
          <a:xfrm flipH="1">
            <a:off x="935307" y="2013954"/>
            <a:ext cx="9912364" cy="2088297"/>
          </a:xfrm>
          <a:prstGeom prst="rect">
            <a:avLst/>
          </a:prstGeom>
          <a:noFill/>
          <a:ln>
            <a:noFill/>
          </a:ln>
        </p:spPr>
        <p:txBody>
          <a:bodyPr spcFirstLastPara="1" wrap="square" lIns="91433" tIns="91433" rIns="91433" bIns="91433" anchor="ctr" anchorCtr="0">
            <a:noAutofit/>
          </a:bodyPr>
          <a:lstStyle/>
          <a:p>
            <a:pPr marL="342900" lvl="0" indent="-342900" defTabSz="609630">
              <a:buClr>
                <a:srgbClr val="000000"/>
              </a:buClr>
              <a:buFont typeface="Arial" panose="020B0604020202020204" pitchFamily="34" charset="0"/>
              <a:buChar char="•"/>
            </a:pPr>
            <a:r>
              <a:rPr lang="en-GB" sz="2000" kern="0">
                <a:solidFill>
                  <a:srgbClr val="000000"/>
                </a:solidFill>
                <a:latin typeface="Sassoon Infant Std" panose="020B0503020103030203" pitchFamily="34" charset="0"/>
                <a:ea typeface="Questrial"/>
                <a:cs typeface="Questrial"/>
                <a:sym typeface="Questrial"/>
              </a:rPr>
              <a:t>To help to encourage the children to become independent, we are going to be providing a variety of clubs, trips and enrichment experiences. </a:t>
            </a:r>
          </a:p>
          <a:p>
            <a:pPr marL="342900" lvl="0" indent="-342900" defTabSz="609630">
              <a:buClr>
                <a:srgbClr val="000000"/>
              </a:buClr>
              <a:buFont typeface="Arial" panose="020B0604020202020204" pitchFamily="34" charset="0"/>
              <a:buChar char="•"/>
            </a:pPr>
            <a:r>
              <a:rPr lang="en-GB" sz="2000" kern="0">
                <a:solidFill>
                  <a:srgbClr val="000000"/>
                </a:solidFill>
                <a:latin typeface="Sassoon Infant Std" panose="020B0503020103030203" pitchFamily="34" charset="0"/>
                <a:ea typeface="Questrial"/>
                <a:cs typeface="Questrial"/>
                <a:sym typeface="Questrial"/>
              </a:rPr>
              <a:t>In Year 5, some of our trips will include: </a:t>
            </a:r>
          </a:p>
          <a:p>
            <a:pPr marL="800100" lvl="1" indent="-342900" defTabSz="609630">
              <a:buClr>
                <a:srgbClr val="000000"/>
              </a:buClr>
              <a:buFont typeface="Arial" panose="020B0604020202020204" pitchFamily="34" charset="0"/>
              <a:buChar char="•"/>
            </a:pPr>
            <a:r>
              <a:rPr lang="en-GB" sz="2000" kern="0">
                <a:solidFill>
                  <a:srgbClr val="FF0000"/>
                </a:solidFill>
                <a:latin typeface="Sassoon Infant Std" panose="020B0503020103030203" pitchFamily="34" charset="0"/>
                <a:ea typeface="Questrial"/>
                <a:cs typeface="Questrial"/>
                <a:sym typeface="Questrial"/>
              </a:rPr>
              <a:t>Trip to Durham Cathedral on the train (enrichment)</a:t>
            </a:r>
          </a:p>
          <a:p>
            <a:pPr marL="800100" lvl="1" indent="-342900" defTabSz="609630">
              <a:buClr>
                <a:srgbClr val="000000"/>
              </a:buClr>
              <a:buFont typeface="Arial" panose="020B0604020202020204" pitchFamily="34" charset="0"/>
              <a:buChar char="•"/>
            </a:pPr>
            <a:r>
              <a:rPr lang="en-GB" sz="2000" kern="0">
                <a:solidFill>
                  <a:srgbClr val="FF0000"/>
                </a:solidFill>
                <a:latin typeface="Sassoon Infant Std" panose="020B0503020103030203" pitchFamily="34" charset="0"/>
                <a:ea typeface="Questrial"/>
                <a:cs typeface="Questrial"/>
                <a:sym typeface="Questrial"/>
              </a:rPr>
              <a:t>An overnight stay in York (residential/history)</a:t>
            </a:r>
          </a:p>
          <a:p>
            <a:pPr marL="800100" lvl="1" indent="-342900" defTabSz="609630">
              <a:buClr>
                <a:srgbClr val="000000"/>
              </a:buClr>
              <a:buFont typeface="Arial" panose="020B0604020202020204" pitchFamily="34" charset="0"/>
              <a:buChar char="•"/>
            </a:pPr>
            <a:r>
              <a:rPr lang="en-GB" sz="2000" kern="0">
                <a:solidFill>
                  <a:srgbClr val="FF0000"/>
                </a:solidFill>
                <a:latin typeface="Sassoon Infant Std" panose="020B0503020103030203" pitchFamily="34" charset="0"/>
                <a:ea typeface="Questrial"/>
                <a:cs typeface="Questrial"/>
                <a:sym typeface="Questrial"/>
              </a:rPr>
              <a:t>Oriental Museum (history)</a:t>
            </a:r>
            <a:endParaRPr lang="en-GB" sz="2000" kern="0">
              <a:solidFill>
                <a:srgbClr val="000000"/>
              </a:solidFill>
              <a:latin typeface="Sassoon Infant Std" panose="020B0503020103030203" pitchFamily="34" charset="0"/>
              <a:ea typeface="Questrial"/>
              <a:cs typeface="Questrial"/>
              <a:sym typeface="Questrial"/>
            </a:endParaRPr>
          </a:p>
          <a:p>
            <a:pPr marL="342900" indent="-342900" defTabSz="609630">
              <a:buClr>
                <a:srgbClr val="000000"/>
              </a:buClr>
              <a:buFont typeface="Arial" panose="020B0604020202020204" pitchFamily="34" charset="0"/>
              <a:buChar char="•"/>
            </a:pPr>
            <a:r>
              <a:rPr lang="en-GB" sz="2000" kern="0">
                <a:solidFill>
                  <a:srgbClr val="000000"/>
                </a:solidFill>
                <a:latin typeface="Sassoon Infant Std" panose="020B0503020103030203" pitchFamily="34" charset="0"/>
                <a:ea typeface="Questrial"/>
                <a:cs typeface="Questrial"/>
                <a:sym typeface="Questrial"/>
              </a:rPr>
              <a:t>One of our enrichment experiences will link to enterprise. The children will run their own activities to fundraise for one of their trips in each year group.</a:t>
            </a:r>
          </a:p>
        </p:txBody>
      </p:sp>
      <p:sp>
        <p:nvSpPr>
          <p:cNvPr id="10" name="Google Shape;357;p27">
            <a:extLst>
              <a:ext uri="{FF2B5EF4-FFF2-40B4-BE49-F238E27FC236}">
                <a16:creationId xmlns:a16="http://schemas.microsoft.com/office/drawing/2014/main" id="{2E91D430-2467-B749-ACAD-1E808C25DC50}"/>
              </a:ext>
            </a:extLst>
          </p:cNvPr>
          <p:cNvSpPr txBox="1"/>
          <p:nvPr/>
        </p:nvSpPr>
        <p:spPr>
          <a:xfrm flipH="1">
            <a:off x="3903336" y="4473566"/>
            <a:ext cx="5014709" cy="216633"/>
          </a:xfrm>
          <a:prstGeom prst="rect">
            <a:avLst/>
          </a:prstGeom>
          <a:noFill/>
          <a:ln>
            <a:noFill/>
          </a:ln>
        </p:spPr>
        <p:txBody>
          <a:bodyPr spcFirstLastPara="1" wrap="square" lIns="91433" tIns="91433" rIns="91433" bIns="91433" anchor="ctr" anchorCtr="0">
            <a:noAutofit/>
          </a:bodyPr>
          <a:lstStyle/>
          <a:p>
            <a:pPr lvl="0" defTabSz="609630">
              <a:buClr>
                <a:srgbClr val="000000"/>
              </a:buClr>
            </a:pPr>
            <a:r>
              <a:rPr lang="en-GB" sz="1600" b="1" kern="0">
                <a:solidFill>
                  <a:srgbClr val="000000"/>
                </a:solidFill>
                <a:latin typeface="Sassoon Infant Std" panose="020B0503020103030203" pitchFamily="34" charset="0"/>
                <a:ea typeface="Questrial"/>
                <a:cs typeface="Questrial"/>
                <a:sym typeface="Questrial"/>
              </a:rPr>
              <a:t>Our ‘Independence Away From Home’ Progression </a:t>
            </a:r>
          </a:p>
        </p:txBody>
      </p:sp>
      <p:pic>
        <p:nvPicPr>
          <p:cNvPr id="2" name="Picture 1"/>
          <p:cNvPicPr>
            <a:picLocks noChangeAspect="1"/>
          </p:cNvPicPr>
          <p:nvPr/>
        </p:nvPicPr>
        <p:blipFill>
          <a:blip r:embed="rId3"/>
          <a:stretch>
            <a:fillRect/>
          </a:stretch>
        </p:blipFill>
        <p:spPr>
          <a:xfrm>
            <a:off x="2414030" y="4803555"/>
            <a:ext cx="7791450" cy="1419225"/>
          </a:xfrm>
          <a:prstGeom prst="rect">
            <a:avLst/>
          </a:prstGeom>
        </p:spPr>
      </p:pic>
    </p:spTree>
    <p:extLst>
      <p:ext uri="{BB962C8B-B14F-4D97-AF65-F5344CB8AC3E}">
        <p14:creationId xmlns:p14="http://schemas.microsoft.com/office/powerpoint/2010/main" val="2395416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1">
              <a:lumMod val="60000"/>
              <a:lumOff val="40000"/>
            </a:schemeClr>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Online Safety</a:t>
            </a:r>
            <a:endParaRPr sz="4000" kern="0">
              <a:solidFill>
                <a:srgbClr val="274060"/>
              </a:solidFill>
              <a:latin typeface="Sassoon Infant Std" panose="020B0503020103030203" pitchFamily="34" charset="0"/>
              <a:ea typeface="DM Sans"/>
              <a:cs typeface="DM Sans"/>
              <a:sym typeface="DM Sans"/>
            </a:endParaRPr>
          </a:p>
        </p:txBody>
      </p:sp>
      <p:sp>
        <p:nvSpPr>
          <p:cNvPr id="2" name="Google Shape;357;p27">
            <a:extLst>
              <a:ext uri="{FF2B5EF4-FFF2-40B4-BE49-F238E27FC236}">
                <a16:creationId xmlns:a16="http://schemas.microsoft.com/office/drawing/2014/main" id="{FAE5A897-EC91-887B-B8C6-1288B9BA4120}"/>
              </a:ext>
            </a:extLst>
          </p:cNvPr>
          <p:cNvSpPr txBox="1"/>
          <p:nvPr/>
        </p:nvSpPr>
        <p:spPr>
          <a:xfrm flipH="1">
            <a:off x="817251" y="2003222"/>
            <a:ext cx="10554976" cy="3655226"/>
          </a:xfrm>
          <a:prstGeom prst="rect">
            <a:avLst/>
          </a:prstGeom>
          <a:noFill/>
          <a:ln>
            <a:noFill/>
          </a:ln>
        </p:spPr>
        <p:txBody>
          <a:bodyPr spcFirstLastPara="1" wrap="square" lIns="91433" tIns="91433" rIns="91433" bIns="91433" anchor="ctr" anchorCtr="0">
            <a:noAutofit/>
          </a:bodyPr>
          <a:lstStyle/>
          <a:p>
            <a:pPr marL="342900" indent="-342900" defTabSz="609630">
              <a:buClr>
                <a:srgbClr val="000000"/>
              </a:buClr>
              <a:buFont typeface="Arial" panose="020B0604020202020204" pitchFamily="34" charset="0"/>
              <a:buChar char="•"/>
            </a:pPr>
            <a:r>
              <a:rPr lang="en-GB" sz="2000" kern="0">
                <a:solidFill>
                  <a:srgbClr val="000000"/>
                </a:solidFill>
                <a:latin typeface="Sassoon Infant Std"/>
                <a:ea typeface="Questrial"/>
                <a:cs typeface="Questrial"/>
                <a:sym typeface="Questrial"/>
              </a:rPr>
              <a:t>Please ensure your children are not given a smart phone too soon. We advise that children are in at least upper KS2 before they have their own smart phone.</a:t>
            </a:r>
            <a:endParaRPr lang="en-GB" sz="2000" kern="0">
              <a:solidFill>
                <a:srgbClr val="000000"/>
              </a:solidFill>
              <a:latin typeface="Sassoon Infant Std" panose="020B0503020103030203" pitchFamily="34" charset="0"/>
              <a:ea typeface="Questrial"/>
              <a:cs typeface="Questrial"/>
              <a:sym typeface="Questrial"/>
            </a:endParaRPr>
          </a:p>
          <a:p>
            <a:pPr marL="342900" indent="-342900" defTabSz="609630">
              <a:buClr>
                <a:srgbClr val="000000"/>
              </a:buClr>
              <a:buFont typeface="Arial" panose="020B0604020202020204" pitchFamily="34" charset="0"/>
              <a:buChar char="•"/>
            </a:pPr>
            <a:endParaRPr lang="en-GB" sz="2000" kern="0">
              <a:solidFill>
                <a:srgbClr val="000000"/>
              </a:solidFill>
              <a:latin typeface="Sassoon Infant Std" panose="020B0503020103030203" pitchFamily="34" charset="0"/>
              <a:ea typeface="Questrial"/>
              <a:cs typeface="Questrial"/>
            </a:endParaRPr>
          </a:p>
          <a:p>
            <a:pPr marL="342900" indent="-342900" defTabSz="609630">
              <a:buClr>
                <a:srgbClr val="000000"/>
              </a:buClr>
              <a:buFont typeface="Arial" panose="020B0604020202020204" pitchFamily="34" charset="0"/>
              <a:buChar char="•"/>
            </a:pPr>
            <a:r>
              <a:rPr lang="en-GB" sz="2000" kern="0">
                <a:solidFill>
                  <a:srgbClr val="000000"/>
                </a:solidFill>
                <a:latin typeface="Sassoon Infant Std"/>
                <a:ea typeface="Questrial"/>
                <a:cs typeface="Questrial"/>
              </a:rPr>
              <a:t>We know lots of children are accessing YouTube videos that are not suitable and games that are beyond their age range.</a:t>
            </a:r>
          </a:p>
          <a:p>
            <a:pPr marL="342900" indent="-342900" defTabSz="609630">
              <a:buClr>
                <a:srgbClr val="000000"/>
              </a:buClr>
              <a:buFont typeface="Arial" panose="020B0604020202020204" pitchFamily="34" charset="0"/>
              <a:buChar char="•"/>
            </a:pPr>
            <a:endParaRPr lang="en-GB" sz="2000" kern="0">
              <a:solidFill>
                <a:srgbClr val="000000"/>
              </a:solidFill>
              <a:latin typeface="Sassoon Infant Std" panose="020B0503020103030203" pitchFamily="34" charset="0"/>
              <a:ea typeface="Questrial"/>
              <a:cs typeface="Questrial"/>
            </a:endParaRPr>
          </a:p>
          <a:p>
            <a:pPr marL="342900" indent="-342900" defTabSz="609630">
              <a:buClr>
                <a:srgbClr val="000000"/>
              </a:buClr>
              <a:buFont typeface="Arial" panose="020B0604020202020204" pitchFamily="34" charset="0"/>
              <a:buChar char="•"/>
            </a:pPr>
            <a:r>
              <a:rPr lang="en-GB" sz="2000" kern="0">
                <a:solidFill>
                  <a:srgbClr val="000000"/>
                </a:solidFill>
                <a:latin typeface="Sassoon Infant Std"/>
                <a:ea typeface="Questrial"/>
                <a:cs typeface="Questrial"/>
              </a:rPr>
              <a:t>Please ensure parental controls are set on any device that your child has use of. We can help with this if you are unsure how to set them. </a:t>
            </a:r>
            <a:endParaRPr lang="en-GB" sz="2000" kern="0">
              <a:solidFill>
                <a:srgbClr val="000000"/>
              </a:solidFill>
              <a:latin typeface="Sassoon Infant Std" panose="020B0503020103030203" pitchFamily="34" charset="0"/>
              <a:ea typeface="Questrial"/>
              <a:cs typeface="Questrial"/>
            </a:endParaRPr>
          </a:p>
          <a:p>
            <a:pPr marL="342900" indent="-342900" defTabSz="609630">
              <a:buClr>
                <a:srgbClr val="000000"/>
              </a:buClr>
              <a:buFont typeface="Arial" panose="020B0604020202020204" pitchFamily="34" charset="0"/>
              <a:buChar char="•"/>
            </a:pPr>
            <a:r>
              <a:rPr lang="en-GB" sz="2000" kern="0">
                <a:solidFill>
                  <a:srgbClr val="000000"/>
                </a:solidFill>
                <a:ea typeface="+mn-lt"/>
                <a:cs typeface="+mn-lt"/>
                <a:hlinkClick r:id="rId3"/>
              </a:rPr>
              <a:t>Use Parental Controls to Keep Your Child Safe | NSPCC</a:t>
            </a:r>
            <a:endParaRPr lang="en-GB" sz="2000" kern="0">
              <a:solidFill>
                <a:srgbClr val="000000"/>
              </a:solidFill>
              <a:latin typeface="Sassoon Infant Std" panose="020B0503020103030203" pitchFamily="34" charset="0"/>
              <a:ea typeface="Questrial"/>
              <a:cs typeface="Questrial"/>
            </a:endParaRPr>
          </a:p>
          <a:p>
            <a:pPr marL="342900" indent="-342900" defTabSz="609630">
              <a:buClr>
                <a:srgbClr val="000000"/>
              </a:buClr>
              <a:buFont typeface="Arial" panose="020B0604020202020204" pitchFamily="34" charset="0"/>
              <a:buChar char="•"/>
            </a:pPr>
            <a:endParaRPr lang="en-GB" sz="2000" kern="0">
              <a:solidFill>
                <a:srgbClr val="000000"/>
              </a:solidFill>
              <a:latin typeface="Sassoon Infant Std" panose="020B0503020103030203" pitchFamily="34" charset="0"/>
              <a:ea typeface="Questrial"/>
              <a:cs typeface="Questrial"/>
            </a:endParaRPr>
          </a:p>
          <a:p>
            <a:pPr marL="342900" indent="-342900" defTabSz="609630">
              <a:buClr>
                <a:srgbClr val="000000"/>
              </a:buClr>
              <a:buFont typeface="Arial" panose="020B0604020202020204" pitchFamily="34" charset="0"/>
              <a:buChar char="•"/>
            </a:pPr>
            <a:r>
              <a:rPr lang="en-GB" sz="2000" kern="0">
                <a:solidFill>
                  <a:srgbClr val="000000"/>
                </a:solidFill>
                <a:latin typeface="Sassoon Infant Std"/>
                <a:ea typeface="Questrial"/>
                <a:cs typeface="Questrial"/>
              </a:rPr>
              <a:t>We advise to limit screen time.</a:t>
            </a:r>
            <a:endParaRPr lang="en-GB" sz="2000" kern="0">
              <a:solidFill>
                <a:srgbClr val="000000"/>
              </a:solidFill>
              <a:latin typeface="Sassoon Infant Std" panose="020B0503020103030203" pitchFamily="34" charset="0"/>
              <a:ea typeface="Questrial"/>
              <a:cs typeface="Questrial"/>
            </a:endParaRPr>
          </a:p>
        </p:txBody>
      </p:sp>
    </p:spTree>
    <p:extLst>
      <p:ext uri="{BB962C8B-B14F-4D97-AF65-F5344CB8AC3E}">
        <p14:creationId xmlns:p14="http://schemas.microsoft.com/office/powerpoint/2010/main" val="2082428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6"/>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Keep Up to Date</a:t>
            </a:r>
            <a:endParaRPr sz="4000" kern="0">
              <a:solidFill>
                <a:srgbClr val="274060"/>
              </a:solidFill>
              <a:latin typeface="Sassoon Infant Std" panose="020B0503020103030203" pitchFamily="34" charset="0"/>
              <a:ea typeface="DM Sans"/>
              <a:cs typeface="DM Sans"/>
              <a:sym typeface="DM Sans"/>
            </a:endParaRPr>
          </a:p>
        </p:txBody>
      </p:sp>
      <p:sp>
        <p:nvSpPr>
          <p:cNvPr id="12" name="Google Shape;357;p27">
            <a:extLst>
              <a:ext uri="{FF2B5EF4-FFF2-40B4-BE49-F238E27FC236}">
                <a16:creationId xmlns:a16="http://schemas.microsoft.com/office/drawing/2014/main" id="{2E91D430-2467-B749-ACAD-1E808C25DC50}"/>
              </a:ext>
            </a:extLst>
          </p:cNvPr>
          <p:cNvSpPr txBox="1"/>
          <p:nvPr/>
        </p:nvSpPr>
        <p:spPr>
          <a:xfrm flipH="1">
            <a:off x="767246" y="2460786"/>
            <a:ext cx="4839984" cy="3034349"/>
          </a:xfrm>
          <a:prstGeom prst="rect">
            <a:avLst/>
          </a:prstGeom>
          <a:noFill/>
          <a:ln>
            <a:noFill/>
          </a:ln>
        </p:spPr>
        <p:txBody>
          <a:bodyPr spcFirstLastPara="1" wrap="square" lIns="91433" tIns="91433" rIns="91433" bIns="91433" anchor="ctr" anchorCtr="0">
            <a:noAutofit/>
          </a:bodyPr>
          <a:lstStyle/>
          <a:p>
            <a:pPr marL="342900" lvl="0" indent="-342900" defTabSz="609630">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You can find out more information about what the children are up to in school through our social media accounts.</a:t>
            </a:r>
          </a:p>
          <a:p>
            <a:pPr marL="342900" lvl="0" indent="-342900" defTabSz="609630">
              <a:buClr>
                <a:srgbClr val="000000"/>
              </a:buClr>
              <a:buFont typeface="Arial" panose="020B0604020202020204" pitchFamily="34" charset="0"/>
              <a:buChar char="•"/>
            </a:pPr>
            <a:endParaRPr lang="en-GB" sz="2400" kern="0">
              <a:solidFill>
                <a:srgbClr val="000000"/>
              </a:solidFill>
              <a:latin typeface="Sassoon Infant Std" panose="020B0503020103030203" pitchFamily="34" charset="0"/>
              <a:ea typeface="Questrial"/>
              <a:cs typeface="Questrial"/>
              <a:sym typeface="Questrial"/>
            </a:endParaRPr>
          </a:p>
          <a:p>
            <a:pPr marL="342900" lvl="0" indent="-342900" defTabSz="609630">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We also add termly information about the children’s learning and other useful information to the class pages on our school website: </a:t>
            </a:r>
            <a:r>
              <a:rPr lang="en-GB" sz="2400" kern="0">
                <a:solidFill>
                  <a:srgbClr val="000000"/>
                </a:solidFill>
                <a:latin typeface="Sassoon Infant Std" panose="020B0503020103030203" pitchFamily="34" charset="0"/>
                <a:ea typeface="Questrial"/>
                <a:cs typeface="Questrial"/>
                <a:sym typeface="Questrial"/>
                <a:hlinkClick r:id="rId3"/>
              </a:rPr>
              <a:t>www.hurworthprimary.com</a:t>
            </a:r>
            <a:r>
              <a:rPr lang="en-GB" sz="2400" kern="0">
                <a:solidFill>
                  <a:srgbClr val="000000"/>
                </a:solidFill>
                <a:latin typeface="Sassoon Infant Std" panose="020B0503020103030203" pitchFamily="34" charset="0"/>
                <a:ea typeface="Questrial"/>
                <a:cs typeface="Questrial"/>
                <a:sym typeface="Questrial"/>
              </a:rPr>
              <a:t> </a:t>
            </a:r>
          </a:p>
        </p:txBody>
      </p:sp>
      <p:grpSp>
        <p:nvGrpSpPr>
          <p:cNvPr id="8" name="Group 7">
            <a:extLst>
              <a:ext uri="{FF2B5EF4-FFF2-40B4-BE49-F238E27FC236}">
                <a16:creationId xmlns:a16="http://schemas.microsoft.com/office/drawing/2014/main" id="{A7BB3E4B-0B17-A64D-BCEE-3C159BBF982B}"/>
              </a:ext>
            </a:extLst>
          </p:cNvPr>
          <p:cNvGrpSpPr/>
          <p:nvPr/>
        </p:nvGrpSpPr>
        <p:grpSpPr>
          <a:xfrm>
            <a:off x="6236277" y="1884626"/>
            <a:ext cx="4327715" cy="772374"/>
            <a:chOff x="1186552" y="3042813"/>
            <a:chExt cx="4327715" cy="772374"/>
          </a:xfrm>
        </p:grpSpPr>
        <p:grpSp>
          <p:nvGrpSpPr>
            <p:cNvPr id="5" name="Group 4">
              <a:extLst>
                <a:ext uri="{FF2B5EF4-FFF2-40B4-BE49-F238E27FC236}">
                  <a16:creationId xmlns:a16="http://schemas.microsoft.com/office/drawing/2014/main" id="{D595D596-5982-6341-9A38-3C8A1B03BF64}"/>
                </a:ext>
              </a:extLst>
            </p:cNvPr>
            <p:cNvGrpSpPr/>
            <p:nvPr/>
          </p:nvGrpSpPr>
          <p:grpSpPr>
            <a:xfrm>
              <a:off x="1781126" y="3042813"/>
              <a:ext cx="3733141" cy="772374"/>
              <a:chOff x="1499772" y="2982175"/>
              <a:chExt cx="3733141" cy="772374"/>
            </a:xfrm>
          </p:grpSpPr>
          <p:pic>
            <p:nvPicPr>
              <p:cNvPr id="3" name="Picture 2">
                <a:extLst>
                  <a:ext uri="{FF2B5EF4-FFF2-40B4-BE49-F238E27FC236}">
                    <a16:creationId xmlns:a16="http://schemas.microsoft.com/office/drawing/2014/main" id="{C11D332E-0B9B-B649-B0EE-1115552CF70E}"/>
                  </a:ext>
                </a:extLst>
              </p:cNvPr>
              <p:cNvPicPr>
                <a:picLocks noChangeAspect="1"/>
              </p:cNvPicPr>
              <p:nvPr/>
            </p:nvPicPr>
            <p:blipFill>
              <a:blip r:embed="rId4"/>
              <a:stretch>
                <a:fillRect/>
              </a:stretch>
            </p:blipFill>
            <p:spPr>
              <a:xfrm>
                <a:off x="1499772" y="2982175"/>
                <a:ext cx="3733141" cy="772374"/>
              </a:xfrm>
              <a:prstGeom prst="rect">
                <a:avLst/>
              </a:prstGeom>
            </p:spPr>
          </p:pic>
          <p:sp>
            <p:nvSpPr>
              <p:cNvPr id="4" name="Rectangle 3">
                <a:extLst>
                  <a:ext uri="{FF2B5EF4-FFF2-40B4-BE49-F238E27FC236}">
                    <a16:creationId xmlns:a16="http://schemas.microsoft.com/office/drawing/2014/main" id="{F36D45BD-8B0C-4E4E-9A3A-FDE974D5284F}"/>
                  </a:ext>
                </a:extLst>
              </p:cNvPr>
              <p:cNvSpPr/>
              <p:nvPr/>
            </p:nvSpPr>
            <p:spPr>
              <a:xfrm>
                <a:off x="2349305" y="3429000"/>
                <a:ext cx="1659987" cy="325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5EB8CC30-94C6-384F-93D8-9E35E9003600}"/>
                </a:ext>
              </a:extLst>
            </p:cNvPr>
            <p:cNvPicPr>
              <a:picLocks noChangeAspect="1"/>
            </p:cNvPicPr>
            <p:nvPr/>
          </p:nvPicPr>
          <p:blipFill>
            <a:blip r:embed="rId5"/>
            <a:stretch>
              <a:fillRect/>
            </a:stretch>
          </p:blipFill>
          <p:spPr>
            <a:xfrm>
              <a:off x="1186552" y="3159766"/>
              <a:ext cx="594574" cy="594574"/>
            </a:xfrm>
            <a:prstGeom prst="rect">
              <a:avLst/>
            </a:prstGeom>
          </p:spPr>
        </p:pic>
      </p:grpSp>
      <p:sp>
        <p:nvSpPr>
          <p:cNvPr id="15" name="TextBox 14">
            <a:extLst>
              <a:ext uri="{FF2B5EF4-FFF2-40B4-BE49-F238E27FC236}">
                <a16:creationId xmlns:a16="http://schemas.microsoft.com/office/drawing/2014/main" id="{894FBF08-1AE8-324E-AF08-27DA212146DA}"/>
              </a:ext>
            </a:extLst>
          </p:cNvPr>
          <p:cNvSpPr txBox="1"/>
          <p:nvPr/>
        </p:nvSpPr>
        <p:spPr>
          <a:xfrm>
            <a:off x="6236277" y="2683611"/>
            <a:ext cx="4572564" cy="338554"/>
          </a:xfrm>
          <a:prstGeom prst="rect">
            <a:avLst/>
          </a:prstGeom>
          <a:noFill/>
        </p:spPr>
        <p:txBody>
          <a:bodyPr wrap="square">
            <a:spAutoFit/>
          </a:bodyPr>
          <a:lstStyle/>
          <a:p>
            <a:r>
              <a:rPr lang="en-GB" sz="1600">
                <a:latin typeface="Sassoon Infant Std" panose="020B0503020103030203" pitchFamily="34" charset="0"/>
                <a:hlinkClick r:id="rId6"/>
              </a:rPr>
              <a:t>https://www.facebook.com/HurworthPrimarySchool/</a:t>
            </a:r>
            <a:r>
              <a:rPr lang="en-GB" sz="1600">
                <a:latin typeface="Sassoon Infant Std" panose="020B0503020103030203" pitchFamily="34" charset="0"/>
              </a:rPr>
              <a:t> </a:t>
            </a:r>
          </a:p>
        </p:txBody>
      </p:sp>
      <p:pic>
        <p:nvPicPr>
          <p:cNvPr id="10" name="Picture 9">
            <a:extLst>
              <a:ext uri="{FF2B5EF4-FFF2-40B4-BE49-F238E27FC236}">
                <a16:creationId xmlns:a16="http://schemas.microsoft.com/office/drawing/2014/main" id="{9FE3C745-A3F3-154A-85EA-91BE3ED2E1FE}"/>
              </a:ext>
            </a:extLst>
          </p:cNvPr>
          <p:cNvPicPr>
            <a:picLocks noChangeAspect="1"/>
          </p:cNvPicPr>
          <p:nvPr/>
        </p:nvPicPr>
        <p:blipFill>
          <a:blip r:embed="rId7"/>
          <a:stretch>
            <a:fillRect/>
          </a:stretch>
        </p:blipFill>
        <p:spPr>
          <a:xfrm>
            <a:off x="7020595" y="3845214"/>
            <a:ext cx="3192550" cy="2237543"/>
          </a:xfrm>
          <a:prstGeom prst="rect">
            <a:avLst/>
          </a:prstGeom>
        </p:spPr>
      </p:pic>
      <p:pic>
        <p:nvPicPr>
          <p:cNvPr id="6" name="Picture 5"/>
          <p:cNvPicPr>
            <a:picLocks noChangeAspect="1"/>
          </p:cNvPicPr>
          <p:nvPr/>
        </p:nvPicPr>
        <p:blipFill>
          <a:blip r:embed="rId8"/>
          <a:stretch>
            <a:fillRect/>
          </a:stretch>
        </p:blipFill>
        <p:spPr>
          <a:xfrm>
            <a:off x="7042729" y="3033988"/>
            <a:ext cx="3309384" cy="623507"/>
          </a:xfrm>
          <a:prstGeom prst="rect">
            <a:avLst/>
          </a:prstGeom>
        </p:spPr>
      </p:pic>
    </p:spTree>
    <p:extLst>
      <p:ext uri="{BB962C8B-B14F-4D97-AF65-F5344CB8AC3E}">
        <p14:creationId xmlns:p14="http://schemas.microsoft.com/office/powerpoint/2010/main" val="3791253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410" y="2921168"/>
            <a:ext cx="9633098" cy="1015663"/>
          </a:xfrm>
          <a:prstGeom prst="rect">
            <a:avLst/>
          </a:prstGeom>
          <a:noFill/>
        </p:spPr>
        <p:txBody>
          <a:bodyPr wrap="square" rtlCol="0">
            <a:spAutoFit/>
          </a:bodyPr>
          <a:lstStyle/>
          <a:p>
            <a:pPr algn="ctr"/>
            <a:r>
              <a:rPr lang="en-GB" sz="6000">
                <a:solidFill>
                  <a:schemeClr val="bg2"/>
                </a:solidFill>
                <a:latin typeface="Sassoon Infant Std" panose="020B0503020103030203" pitchFamily="34" charset="0"/>
              </a:rPr>
              <a:t>Any questions?</a:t>
            </a:r>
          </a:p>
        </p:txBody>
      </p:sp>
      <p:pic>
        <p:nvPicPr>
          <p:cNvPr id="3" name="Picture 2" descr="Diagram&#10;&#10;Description automatically generated">
            <a:extLst>
              <a:ext uri="{FF2B5EF4-FFF2-40B4-BE49-F238E27FC236}">
                <a16:creationId xmlns:a16="http://schemas.microsoft.com/office/drawing/2014/main" id="{ED20EBF9-78EB-5A49-951E-2404629FB151}"/>
              </a:ext>
            </a:extLst>
          </p:cNvPr>
          <p:cNvPicPr>
            <a:picLocks noChangeAspect="1"/>
          </p:cNvPicPr>
          <p:nvPr/>
        </p:nvPicPr>
        <p:blipFill>
          <a:blip r:embed="rId3"/>
          <a:stretch>
            <a:fillRect/>
          </a:stretch>
        </p:blipFill>
        <p:spPr>
          <a:xfrm>
            <a:off x="4337050" y="577850"/>
            <a:ext cx="3035300" cy="1155700"/>
          </a:xfrm>
          <a:prstGeom prst="rect">
            <a:avLst/>
          </a:prstGeom>
        </p:spPr>
      </p:pic>
    </p:spTree>
    <p:extLst>
      <p:ext uri="{BB962C8B-B14F-4D97-AF65-F5344CB8AC3E}">
        <p14:creationId xmlns:p14="http://schemas.microsoft.com/office/powerpoint/2010/main" val="34731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33"/>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The School Day</a:t>
            </a:r>
            <a:endParaRPr sz="4000" kern="0">
              <a:solidFill>
                <a:srgbClr val="274060"/>
              </a:solidFill>
              <a:latin typeface="Sassoon Infant Std" panose="020B0503020103030203" pitchFamily="34" charset="0"/>
              <a:ea typeface="DM Sans"/>
              <a:cs typeface="DM Sans"/>
              <a:sym typeface="DM Sans"/>
            </a:endParaRPr>
          </a:p>
        </p:txBody>
      </p:sp>
      <p:grpSp>
        <p:nvGrpSpPr>
          <p:cNvPr id="495" name="Google Shape;495;p33"/>
          <p:cNvGrpSpPr/>
          <p:nvPr/>
        </p:nvGrpSpPr>
        <p:grpSpPr>
          <a:xfrm>
            <a:off x="534009" y="702150"/>
            <a:ext cx="11123983" cy="316400"/>
            <a:chOff x="846275" y="1053225"/>
            <a:chExt cx="16685975" cy="474600"/>
          </a:xfrm>
          <a:solidFill>
            <a:schemeClr val="accent2"/>
          </a:solidFill>
        </p:grpSpPr>
        <p:sp>
          <p:nvSpPr>
            <p:cNvPr id="496" name="Google Shape;496;p33"/>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497" name="Google Shape;497;p33"/>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2" name="Google Shape;357;p27">
            <a:extLst>
              <a:ext uri="{FF2B5EF4-FFF2-40B4-BE49-F238E27FC236}">
                <a16:creationId xmlns:a16="http://schemas.microsoft.com/office/drawing/2014/main" id="{977E4B9F-C1F5-BEEF-891D-0C9F26629016}"/>
              </a:ext>
            </a:extLst>
          </p:cNvPr>
          <p:cNvSpPr txBox="1"/>
          <p:nvPr/>
        </p:nvSpPr>
        <p:spPr>
          <a:xfrm flipH="1">
            <a:off x="674283" y="1740461"/>
            <a:ext cx="10760800" cy="4415389"/>
          </a:xfrm>
          <a:prstGeom prst="rect">
            <a:avLst/>
          </a:prstGeom>
          <a:noFill/>
          <a:ln>
            <a:noFill/>
          </a:ln>
        </p:spPr>
        <p:txBody>
          <a:bodyPr spcFirstLastPara="1" wrap="square" lIns="91433" tIns="91433" rIns="91433" bIns="91433"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The gates open at 8:45 and the children can come straight to the Year 5 classroom. They come in through the gate towards the field and turn right. The Year 5 classroom is the second on the right.</a:t>
            </a: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There are pegs in the classroom for their coats and lockers are outside the classroom for them to store their bags. They share a locker with 1 or 2 others. Packed lunches are stored on a trolley in the street/hall. After lunch, they are put on their lockers ready to go home. Children will also need to bring a water bottle to school each day. </a:t>
            </a: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a:ln>
                  <a:noFill/>
                </a:ln>
                <a:solidFill>
                  <a:srgbClr val="000000"/>
                </a:solidFill>
                <a:effectLst/>
                <a:uLnTx/>
                <a:uFillTx/>
                <a:latin typeface="Sassoon Infant Std" panose="020B0503020103030203" pitchFamily="34" charset="0"/>
                <a:ea typeface="Questrial"/>
                <a:cs typeface="Questrial"/>
                <a:sym typeface="Questrial"/>
              </a:rPr>
              <a:t>The school day ends at 3:20. Children should be collected from the school gate or can walk home by themselves if an email or letter has been sent to school confirming these arrangements.</a:t>
            </a:r>
          </a:p>
        </p:txBody>
      </p:sp>
    </p:spTree>
    <p:extLst>
      <p:ext uri="{BB962C8B-B14F-4D97-AF65-F5344CB8AC3E}">
        <p14:creationId xmlns:p14="http://schemas.microsoft.com/office/powerpoint/2010/main" val="379597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20" name="Google Shape;320;p24"/>
          <p:cNvSpPr txBox="1"/>
          <p:nvPr/>
        </p:nvSpPr>
        <p:spPr>
          <a:xfrm>
            <a:off x="676950" y="333568"/>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Daily Routines</a:t>
            </a:r>
            <a:endParaRPr sz="4000" kern="0">
              <a:solidFill>
                <a:srgbClr val="274060"/>
              </a:solidFill>
              <a:latin typeface="Sassoon Infant Std" panose="020B0503020103030203" pitchFamily="34" charset="0"/>
              <a:ea typeface="DM Sans"/>
              <a:cs typeface="DM Sans"/>
              <a:sym typeface="DM Sans"/>
            </a:endParaRPr>
          </a:p>
        </p:txBody>
      </p:sp>
      <p:sp>
        <p:nvSpPr>
          <p:cNvPr id="20" name="Google Shape;304;p24">
            <a:extLst>
              <a:ext uri="{FF2B5EF4-FFF2-40B4-BE49-F238E27FC236}">
                <a16:creationId xmlns:a16="http://schemas.microsoft.com/office/drawing/2014/main" id="{E135DD81-F574-A54B-9CC6-ED32221406E0}"/>
              </a:ext>
            </a:extLst>
          </p:cNvPr>
          <p:cNvSpPr txBox="1"/>
          <p:nvPr/>
        </p:nvSpPr>
        <p:spPr>
          <a:xfrm>
            <a:off x="1590786" y="1193368"/>
            <a:ext cx="3078296" cy="543661"/>
          </a:xfrm>
          <a:prstGeom prst="rect">
            <a:avLst/>
          </a:prstGeom>
          <a:noFill/>
          <a:ln>
            <a:noFill/>
          </a:ln>
        </p:spPr>
        <p:txBody>
          <a:bodyPr spcFirstLastPara="1" wrap="square" lIns="91433" tIns="91433" rIns="91433" bIns="91433" anchor="t" anchorCtr="0">
            <a:spAutoFit/>
          </a:bodyPr>
          <a:lstStyle/>
          <a:p>
            <a:pPr algn="ctr" defTabSz="609630">
              <a:buClr>
                <a:srgbClr val="000000"/>
              </a:buClr>
            </a:pPr>
            <a:r>
              <a:rPr lang="en" sz="2333" kern="0">
                <a:solidFill>
                  <a:schemeClr val="accent5">
                    <a:lumMod val="25000"/>
                  </a:schemeClr>
                </a:solidFill>
                <a:latin typeface="Sassoon Infant Std" panose="020B0503020103030203" pitchFamily="34" charset="0"/>
                <a:ea typeface="Comfortaa"/>
                <a:cs typeface="Comfortaa"/>
                <a:sym typeface="Comfortaa"/>
              </a:rPr>
              <a:t>Playtimes</a:t>
            </a:r>
            <a:endParaRPr sz="2333" kern="0">
              <a:solidFill>
                <a:schemeClr val="accent5">
                  <a:lumMod val="25000"/>
                </a:schemeClr>
              </a:solidFill>
              <a:latin typeface="Sassoon Infant Std" panose="020B0503020103030203" pitchFamily="34" charset="0"/>
              <a:ea typeface="Comfortaa"/>
              <a:cs typeface="Comfortaa"/>
              <a:sym typeface="Comfortaa"/>
            </a:endParaRPr>
          </a:p>
        </p:txBody>
      </p:sp>
      <p:sp>
        <p:nvSpPr>
          <p:cNvPr id="21" name="Google Shape;304;p24">
            <a:extLst>
              <a:ext uri="{FF2B5EF4-FFF2-40B4-BE49-F238E27FC236}">
                <a16:creationId xmlns:a16="http://schemas.microsoft.com/office/drawing/2014/main" id="{8E8AD530-3E21-7643-89BF-33374623FBC7}"/>
              </a:ext>
            </a:extLst>
          </p:cNvPr>
          <p:cNvSpPr txBox="1"/>
          <p:nvPr/>
        </p:nvSpPr>
        <p:spPr>
          <a:xfrm>
            <a:off x="7513504" y="1138318"/>
            <a:ext cx="3078296" cy="543661"/>
          </a:xfrm>
          <a:prstGeom prst="rect">
            <a:avLst/>
          </a:prstGeom>
          <a:noFill/>
          <a:ln>
            <a:noFill/>
          </a:ln>
        </p:spPr>
        <p:txBody>
          <a:bodyPr spcFirstLastPara="1" wrap="square" lIns="91433" tIns="91433" rIns="91433" bIns="91433" anchor="t" anchorCtr="0">
            <a:spAutoFit/>
          </a:bodyPr>
          <a:lstStyle/>
          <a:p>
            <a:pPr algn="ctr" defTabSz="609630">
              <a:buClr>
                <a:schemeClr val="accent1"/>
              </a:buClr>
            </a:pPr>
            <a:r>
              <a:rPr lang="en" sz="2333" kern="0">
                <a:solidFill>
                  <a:schemeClr val="accent1"/>
                </a:solidFill>
                <a:latin typeface="Sassoon Infant Std" panose="020B0503020103030203" pitchFamily="34" charset="0"/>
                <a:ea typeface="Comfortaa"/>
                <a:cs typeface="Comfortaa"/>
                <a:sym typeface="Comfortaa"/>
              </a:rPr>
              <a:t>Lunchtimes</a:t>
            </a:r>
            <a:endParaRPr sz="2333" kern="0">
              <a:solidFill>
                <a:schemeClr val="accent1"/>
              </a:solidFill>
              <a:latin typeface="Sassoon Infant Std" panose="020B0503020103030203" pitchFamily="34" charset="0"/>
              <a:ea typeface="Comfortaa"/>
              <a:cs typeface="Comfortaa"/>
              <a:sym typeface="Comfortaa"/>
            </a:endParaRPr>
          </a:p>
        </p:txBody>
      </p:sp>
      <p:sp>
        <p:nvSpPr>
          <p:cNvPr id="25" name="Google Shape;304;p24">
            <a:extLst>
              <a:ext uri="{FF2B5EF4-FFF2-40B4-BE49-F238E27FC236}">
                <a16:creationId xmlns:a16="http://schemas.microsoft.com/office/drawing/2014/main" id="{A822E37C-9C36-F443-9163-1559AF39565A}"/>
              </a:ext>
            </a:extLst>
          </p:cNvPr>
          <p:cNvSpPr txBox="1"/>
          <p:nvPr/>
        </p:nvSpPr>
        <p:spPr>
          <a:xfrm>
            <a:off x="6456726" y="1794016"/>
            <a:ext cx="5191852" cy="2697712"/>
          </a:xfrm>
          <a:prstGeom prst="rect">
            <a:avLst/>
          </a:prstGeom>
          <a:noFill/>
          <a:ln>
            <a:noFill/>
          </a:ln>
        </p:spPr>
        <p:txBody>
          <a:bodyPr spcFirstLastPara="1" wrap="square" lIns="91433" tIns="91433" rIns="91433" bIns="91433" anchor="t" anchorCtr="0">
            <a:spAutoFit/>
          </a:bodyPr>
          <a:lstStyle/>
          <a:p>
            <a:pPr marL="342900" indent="-342900" defTabSz="609630">
              <a:buClr>
                <a:schemeClr val="accent1"/>
              </a:buClr>
              <a:buFont typeface="Arial" panose="020B0604020202020204" pitchFamily="34" charset="0"/>
              <a:buChar char="•"/>
            </a:pPr>
            <a:r>
              <a:rPr lang="en" sz="2333" kern="0">
                <a:solidFill>
                  <a:schemeClr val="accent1"/>
                </a:solidFill>
                <a:latin typeface="Sassoon Infant Std" panose="020B0503020103030203" pitchFamily="34" charset="0"/>
                <a:ea typeface="Comfortaa"/>
                <a:cs typeface="Comfortaa"/>
                <a:sym typeface="Comfortaa"/>
              </a:rPr>
              <a:t>Our lunchtimes run from 12:00 – 1:00.</a:t>
            </a:r>
          </a:p>
          <a:p>
            <a:pPr marL="342900" indent="-342900" defTabSz="609630">
              <a:buClr>
                <a:schemeClr val="accent1"/>
              </a:buClr>
              <a:buFont typeface="Arial" panose="020B0604020202020204" pitchFamily="34" charset="0"/>
              <a:buChar char="•"/>
            </a:pPr>
            <a:r>
              <a:rPr lang="en" sz="2333" kern="0">
                <a:solidFill>
                  <a:schemeClr val="accent1"/>
                </a:solidFill>
                <a:latin typeface="Sassoon Infant Std" panose="020B0503020103030203" pitchFamily="34" charset="0"/>
                <a:ea typeface="Comfortaa"/>
                <a:cs typeface="Comfortaa"/>
                <a:sym typeface="Comfortaa"/>
              </a:rPr>
              <a:t>We run a family system, where each family of children from across the school eats and plays together. </a:t>
            </a:r>
          </a:p>
          <a:p>
            <a:pPr marL="342900" indent="-342900" defTabSz="609630">
              <a:buClr>
                <a:schemeClr val="accent1"/>
              </a:buClr>
              <a:buFont typeface="Arial" panose="020B0604020202020204" pitchFamily="34" charset="0"/>
              <a:buChar char="•"/>
            </a:pPr>
            <a:r>
              <a:rPr lang="en" sz="2333" kern="0">
                <a:solidFill>
                  <a:schemeClr val="accent1"/>
                </a:solidFill>
                <a:latin typeface="Sassoon Infant Std" panose="020B0503020103030203" pitchFamily="34" charset="0"/>
                <a:ea typeface="Comfortaa"/>
                <a:cs typeface="Comfortaa"/>
                <a:sym typeface="Comfortaa"/>
              </a:rPr>
              <a:t>At lunchtimes, the children can play across all of our areas. </a:t>
            </a:r>
          </a:p>
        </p:txBody>
      </p:sp>
      <p:grpSp>
        <p:nvGrpSpPr>
          <p:cNvPr id="26" name="Google Shape;363;p27">
            <a:extLst>
              <a:ext uri="{FF2B5EF4-FFF2-40B4-BE49-F238E27FC236}">
                <a16:creationId xmlns:a16="http://schemas.microsoft.com/office/drawing/2014/main" id="{2DD28568-972D-164C-8F48-0D59F7A5A05B}"/>
              </a:ext>
            </a:extLst>
          </p:cNvPr>
          <p:cNvGrpSpPr/>
          <p:nvPr/>
        </p:nvGrpSpPr>
        <p:grpSpPr>
          <a:xfrm>
            <a:off x="534008" y="550349"/>
            <a:ext cx="11123983" cy="316400"/>
            <a:chOff x="846275" y="1053225"/>
            <a:chExt cx="16685975" cy="474600"/>
          </a:xfrm>
          <a:solidFill>
            <a:schemeClr val="accent2">
              <a:lumMod val="75000"/>
            </a:schemeClr>
          </a:solidFill>
        </p:grpSpPr>
        <p:sp>
          <p:nvSpPr>
            <p:cNvPr id="27" name="Google Shape;364;p27">
              <a:extLst>
                <a:ext uri="{FF2B5EF4-FFF2-40B4-BE49-F238E27FC236}">
                  <a16:creationId xmlns:a16="http://schemas.microsoft.com/office/drawing/2014/main" id="{F31CE693-EF24-DA43-90F1-419903568FE2}"/>
                </a:ext>
              </a:extLst>
            </p:cNvPr>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28" name="Google Shape;365;p27">
              <a:extLst>
                <a:ext uri="{FF2B5EF4-FFF2-40B4-BE49-F238E27FC236}">
                  <a16:creationId xmlns:a16="http://schemas.microsoft.com/office/drawing/2014/main" id="{58B634EA-FB49-FE4A-BA1F-1668ABB8C3F8}"/>
                </a:ext>
              </a:extLst>
            </p:cNvPr>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241" y="4390117"/>
            <a:ext cx="2413750" cy="1802863"/>
          </a:xfrm>
          <a:prstGeom prst="rect">
            <a:avLst/>
          </a:prstGeom>
        </p:spPr>
      </p:pic>
      <p:sp>
        <p:nvSpPr>
          <p:cNvPr id="3" name="Google Shape;304;p24">
            <a:extLst>
              <a:ext uri="{FF2B5EF4-FFF2-40B4-BE49-F238E27FC236}">
                <a16:creationId xmlns:a16="http://schemas.microsoft.com/office/drawing/2014/main" id="{67E97436-AB3E-9A85-B15F-66B5704E3BFA}"/>
              </a:ext>
            </a:extLst>
          </p:cNvPr>
          <p:cNvSpPr txBox="1"/>
          <p:nvPr/>
        </p:nvSpPr>
        <p:spPr>
          <a:xfrm>
            <a:off x="534008" y="1849065"/>
            <a:ext cx="5191852" cy="4133746"/>
          </a:xfrm>
          <a:prstGeom prst="rect">
            <a:avLst/>
          </a:prstGeom>
          <a:noFill/>
          <a:ln>
            <a:noFill/>
          </a:ln>
        </p:spPr>
        <p:txBody>
          <a:bodyPr spcFirstLastPara="1" wrap="square" lIns="91433" tIns="91433" rIns="91433" bIns="91433" anchor="t" anchorCtr="0">
            <a:spAutoFit/>
          </a:bodyPr>
          <a:lstStyle/>
          <a:p>
            <a:pPr marL="342900" marR="0" lvl="0" indent="-342900" algn="l" defTabSz="609630" rtl="0" eaLnBrk="1" fontAlgn="auto" latinLnBrk="0" hangingPunct="1">
              <a:lnSpc>
                <a:spcPct val="100000"/>
              </a:lnSpc>
              <a:spcBef>
                <a:spcPts val="0"/>
              </a:spcBef>
              <a:spcAft>
                <a:spcPts val="0"/>
              </a:spcAft>
              <a:buClr>
                <a:srgbClr val="A5DDFA">
                  <a:lumMod val="25000"/>
                </a:srgbClr>
              </a:buClr>
              <a:buSzTx/>
              <a:buFont typeface="Arial" panose="020B0604020202020204" pitchFamily="34" charset="0"/>
              <a:buChar char="•"/>
              <a:tabLst/>
              <a:defRPr/>
            </a:pPr>
            <a:r>
              <a:rPr kumimoji="0" lang="en" sz="2333" b="0" i="0" u="none" strike="noStrike" kern="0" cap="none" spc="0" normalizeH="0" baseline="0" noProof="0">
                <a:ln>
                  <a:noFill/>
                </a:ln>
                <a:solidFill>
                  <a:srgbClr val="000000"/>
                </a:solidFill>
                <a:effectLst/>
                <a:uLnTx/>
                <a:uFillTx/>
                <a:latin typeface="Sassoon Infant Std" panose="020B0503020103030203" pitchFamily="34" charset="0"/>
                <a:ea typeface="Comfortaa"/>
                <a:cs typeface="Comfortaa"/>
                <a:sym typeface="Comfortaa"/>
              </a:rPr>
              <a:t>10:30-10.45 with Years 3, </a:t>
            </a:r>
            <a:r>
              <a:rPr lang="en" sz="2333" kern="0">
                <a:solidFill>
                  <a:srgbClr val="000000"/>
                </a:solidFill>
                <a:latin typeface="Sassoon Infant Std" panose="020B0503020103030203" pitchFamily="34" charset="0"/>
                <a:ea typeface="Comfortaa"/>
                <a:cs typeface="Comfortaa"/>
                <a:sym typeface="Comfortaa"/>
              </a:rPr>
              <a:t>4 &amp; </a:t>
            </a:r>
            <a:r>
              <a:rPr kumimoji="0" lang="en" sz="2333" b="0" i="0" u="none" strike="noStrike" kern="0" cap="none" spc="0" normalizeH="0" baseline="0" noProof="0">
                <a:ln>
                  <a:noFill/>
                </a:ln>
                <a:solidFill>
                  <a:srgbClr val="000000"/>
                </a:solidFill>
                <a:effectLst/>
                <a:uLnTx/>
                <a:uFillTx/>
                <a:latin typeface="Sassoon Infant Std" panose="020B0503020103030203" pitchFamily="34" charset="0"/>
                <a:ea typeface="Comfortaa"/>
                <a:cs typeface="Comfortaa"/>
                <a:sym typeface="Comfortaa"/>
              </a:rPr>
              <a:t>6.</a:t>
            </a:r>
          </a:p>
          <a:p>
            <a:pPr marL="342900" marR="0" lvl="0" indent="-342900" algn="l" defTabSz="609630" rtl="0" eaLnBrk="1" fontAlgn="auto" latinLnBrk="0" hangingPunct="1">
              <a:lnSpc>
                <a:spcPct val="100000"/>
              </a:lnSpc>
              <a:spcBef>
                <a:spcPts val="0"/>
              </a:spcBef>
              <a:spcAft>
                <a:spcPts val="0"/>
              </a:spcAft>
              <a:buClr>
                <a:srgbClr val="A5DDFA">
                  <a:lumMod val="25000"/>
                </a:srgbClr>
              </a:buClr>
              <a:buSzTx/>
              <a:buFont typeface="Arial" panose="020B0604020202020204" pitchFamily="34" charset="0"/>
              <a:buChar char="•"/>
              <a:tabLst/>
              <a:defRPr/>
            </a:pPr>
            <a:r>
              <a:rPr lang="en" sz="2333" kern="0">
                <a:solidFill>
                  <a:srgbClr val="000000"/>
                </a:solidFill>
                <a:latin typeface="Sassoon Infant Std" panose="020B0503020103030203" pitchFamily="34" charset="0"/>
                <a:ea typeface="Comfortaa"/>
                <a:cs typeface="Comfortaa"/>
                <a:sym typeface="Comfortaa"/>
              </a:rPr>
              <a:t>One</a:t>
            </a:r>
            <a:r>
              <a:rPr kumimoji="0" lang="en" sz="2333" b="0" i="0" u="none" strike="noStrike" kern="0" cap="none" spc="0" normalizeH="0" baseline="0" noProof="0">
                <a:ln>
                  <a:noFill/>
                </a:ln>
                <a:solidFill>
                  <a:srgbClr val="000000"/>
                </a:solidFill>
                <a:effectLst/>
                <a:uLnTx/>
                <a:uFillTx/>
                <a:latin typeface="Sassoon Infant Std" panose="020B0503020103030203" pitchFamily="34" charset="0"/>
                <a:ea typeface="Comfortaa"/>
                <a:cs typeface="Comfortaa"/>
                <a:sym typeface="Comfortaa"/>
              </a:rPr>
              <a:t> playtime each week will be on the MUGA.</a:t>
            </a:r>
          </a:p>
          <a:p>
            <a:pPr marL="342900" marR="0" lvl="0" indent="-342900" algn="l" defTabSz="609630" rtl="0" eaLnBrk="1" fontAlgn="auto" latinLnBrk="0" hangingPunct="1">
              <a:lnSpc>
                <a:spcPct val="100000"/>
              </a:lnSpc>
              <a:spcBef>
                <a:spcPts val="0"/>
              </a:spcBef>
              <a:spcAft>
                <a:spcPts val="0"/>
              </a:spcAft>
              <a:buClr>
                <a:srgbClr val="A5DDFA">
                  <a:lumMod val="25000"/>
                </a:srgbClr>
              </a:buClr>
              <a:buSzTx/>
              <a:buFont typeface="Arial" panose="020B0604020202020204" pitchFamily="34" charset="0"/>
              <a:buChar char="•"/>
              <a:tabLst/>
              <a:defRPr/>
            </a:pPr>
            <a:r>
              <a:rPr kumimoji="0" lang="en" sz="2333" b="0" i="0" u="none" strike="noStrike" kern="0" cap="none" spc="0" normalizeH="0" baseline="0" noProof="0">
                <a:ln>
                  <a:noFill/>
                </a:ln>
                <a:solidFill>
                  <a:srgbClr val="000000"/>
                </a:solidFill>
                <a:effectLst/>
                <a:uLnTx/>
                <a:uFillTx/>
                <a:latin typeface="Sassoon Infant Std" panose="020B0503020103030203" pitchFamily="34" charset="0"/>
                <a:ea typeface="Comfortaa"/>
                <a:cs typeface="Comfortaa"/>
                <a:sym typeface="Comfortaa"/>
              </a:rPr>
              <a:t>Children are welcome to bring in a nut- &amp; sesame-free, healthy snack (e.g. fruit or vegetables).</a:t>
            </a:r>
          </a:p>
          <a:p>
            <a:pPr marL="342900" marR="0" lvl="0" indent="-342900" algn="l" defTabSz="609630" rtl="0" eaLnBrk="1" fontAlgn="auto" latinLnBrk="0" hangingPunct="1">
              <a:lnSpc>
                <a:spcPct val="100000"/>
              </a:lnSpc>
              <a:spcBef>
                <a:spcPts val="0"/>
              </a:spcBef>
              <a:spcAft>
                <a:spcPts val="0"/>
              </a:spcAft>
              <a:buClr>
                <a:srgbClr val="A5DDFA">
                  <a:lumMod val="25000"/>
                </a:srgbClr>
              </a:buClr>
              <a:buSzTx/>
              <a:buFont typeface="Arial" panose="020B0604020202020204" pitchFamily="34" charset="0"/>
              <a:buChar char="•"/>
              <a:tabLst/>
              <a:defRPr/>
            </a:pPr>
            <a:r>
              <a:rPr kumimoji="0" lang="en" sz="2333" b="0" i="0" u="none" strike="noStrike" kern="0" cap="none" spc="0" normalizeH="0" baseline="0" noProof="0">
                <a:ln>
                  <a:noFill/>
                </a:ln>
                <a:solidFill>
                  <a:srgbClr val="000000"/>
                </a:solidFill>
                <a:effectLst/>
                <a:uLnTx/>
                <a:uFillTx/>
                <a:latin typeface="Sassoon Infant Std" panose="020B0503020103030203" pitchFamily="34" charset="0"/>
                <a:ea typeface="Comfortaa"/>
                <a:cs typeface="Comfortaa"/>
                <a:sym typeface="Comfortaa"/>
              </a:rPr>
              <a:t>Children should bring water in each day &amp;, as a minimum, they will be encouraged to use play- and lunchtimes for drinks, as well as toilet trips.</a:t>
            </a:r>
          </a:p>
        </p:txBody>
      </p:sp>
    </p:spTree>
    <p:extLst>
      <p:ext uri="{BB962C8B-B14F-4D97-AF65-F5344CB8AC3E}">
        <p14:creationId xmlns:p14="http://schemas.microsoft.com/office/powerpoint/2010/main" val="346824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33"/>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Uniform</a:t>
            </a:r>
            <a:endParaRPr sz="4000" kern="0">
              <a:solidFill>
                <a:srgbClr val="274060"/>
              </a:solidFill>
              <a:latin typeface="Sassoon Infant Std" panose="020B0503020103030203" pitchFamily="34" charset="0"/>
              <a:ea typeface="DM Sans"/>
              <a:cs typeface="DM Sans"/>
              <a:sym typeface="DM Sans"/>
            </a:endParaRPr>
          </a:p>
        </p:txBody>
      </p:sp>
      <p:grpSp>
        <p:nvGrpSpPr>
          <p:cNvPr id="495" name="Google Shape;495;p33"/>
          <p:cNvGrpSpPr/>
          <p:nvPr/>
        </p:nvGrpSpPr>
        <p:grpSpPr>
          <a:xfrm>
            <a:off x="534009" y="702150"/>
            <a:ext cx="11123983" cy="316400"/>
            <a:chOff x="846275" y="1053225"/>
            <a:chExt cx="16685975" cy="474600"/>
          </a:xfrm>
          <a:solidFill>
            <a:schemeClr val="accent2"/>
          </a:solidFill>
        </p:grpSpPr>
        <p:sp>
          <p:nvSpPr>
            <p:cNvPr id="496" name="Google Shape;496;p33"/>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497" name="Google Shape;497;p33"/>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8" name="Google Shape;357;p27">
            <a:extLst>
              <a:ext uri="{FF2B5EF4-FFF2-40B4-BE49-F238E27FC236}">
                <a16:creationId xmlns:a16="http://schemas.microsoft.com/office/drawing/2014/main" id="{BF5F846B-0F3A-7341-9C46-3C0C007AA8A0}"/>
              </a:ext>
            </a:extLst>
          </p:cNvPr>
          <p:cNvSpPr txBox="1"/>
          <p:nvPr/>
        </p:nvSpPr>
        <p:spPr>
          <a:xfrm flipH="1">
            <a:off x="534007" y="1728205"/>
            <a:ext cx="11123984" cy="4415389"/>
          </a:xfrm>
          <a:prstGeom prst="rect">
            <a:avLst/>
          </a:prstGeom>
          <a:noFill/>
          <a:ln>
            <a:noFill/>
          </a:ln>
        </p:spPr>
        <p:txBody>
          <a:bodyPr spcFirstLastPara="1" wrap="square" lIns="91433" tIns="91433" rIns="91433" bIns="91433" anchor="ctr" anchorCtr="0">
            <a:noAutofit/>
          </a:bodyPr>
          <a:lstStyle/>
          <a:p>
            <a:pPr marL="457200" indent="-457200" defTabSz="609630">
              <a:buClr>
                <a:srgbClr val="000000"/>
              </a:buClr>
              <a:buFont typeface="Arial" panose="020B0604020202020204" pitchFamily="34" charset="0"/>
              <a:buChar char="•"/>
            </a:pPr>
            <a:r>
              <a:rPr lang="en-GB" sz="2800" kern="0">
                <a:solidFill>
                  <a:srgbClr val="000000"/>
                </a:solidFill>
                <a:latin typeface="Sassoon Infant Std" panose="020B0503020103030203" pitchFamily="34" charset="0"/>
                <a:ea typeface="Questrial"/>
                <a:cs typeface="Questrial"/>
                <a:sym typeface="Questrial"/>
              </a:rPr>
              <a:t>Our school colours are royal blue, white and grey.</a:t>
            </a:r>
          </a:p>
          <a:p>
            <a:pPr marL="457200" indent="-457200" defTabSz="609630">
              <a:buClr>
                <a:srgbClr val="000000"/>
              </a:buClr>
              <a:buFont typeface="Arial" panose="020B0604020202020204" pitchFamily="34" charset="0"/>
              <a:buChar char="•"/>
            </a:pPr>
            <a:r>
              <a:rPr lang="en-GB" sz="2800" kern="0">
                <a:solidFill>
                  <a:srgbClr val="000000"/>
                </a:solidFill>
                <a:latin typeface="Sassoon Infant Std" panose="020B0503020103030203" pitchFamily="34" charset="0"/>
                <a:ea typeface="Questrial"/>
                <a:cs typeface="Questrial"/>
                <a:sym typeface="Questrial"/>
              </a:rPr>
              <a:t>Branded items can be purchased from Brigade. However, </a:t>
            </a:r>
            <a:r>
              <a:rPr lang="en-GB" sz="2800" b="1" kern="0">
                <a:solidFill>
                  <a:srgbClr val="000000"/>
                </a:solidFill>
                <a:latin typeface="Sassoon Infant Std" panose="020B0503020103030203" pitchFamily="34" charset="0"/>
                <a:ea typeface="Questrial"/>
                <a:cs typeface="Questrial"/>
                <a:sym typeface="Questrial"/>
              </a:rPr>
              <a:t>no branded items are compulsory.</a:t>
            </a:r>
          </a:p>
          <a:p>
            <a:pPr marL="457200" indent="-457200" defTabSz="609630">
              <a:buClr>
                <a:srgbClr val="000000"/>
              </a:buClr>
              <a:buFont typeface="Arial" panose="020B0604020202020204" pitchFamily="34" charset="0"/>
              <a:buChar char="•"/>
            </a:pPr>
            <a:r>
              <a:rPr lang="en-GB" sz="2800" kern="0">
                <a:solidFill>
                  <a:srgbClr val="000000"/>
                </a:solidFill>
                <a:latin typeface="Sassoon Infant Std" panose="020B0503020103030203" pitchFamily="34" charset="0"/>
                <a:ea typeface="Questrial"/>
                <a:cs typeface="Questrial"/>
                <a:sym typeface="Questrial"/>
              </a:rPr>
              <a:t>Uniform expectations:</a:t>
            </a:r>
          </a:p>
          <a:p>
            <a:pPr marL="914400" lvl="1" indent="-457200" defTabSz="609630">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Royal blue sweatshirt or cardigan</a:t>
            </a:r>
          </a:p>
          <a:p>
            <a:pPr marL="914400" lvl="1" indent="-457200" defTabSz="609630">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Grey skirt, pinafore, trousers or shorts</a:t>
            </a:r>
          </a:p>
          <a:p>
            <a:pPr marL="914400" lvl="1" indent="-457200" defTabSz="609630">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White polo-shirt</a:t>
            </a:r>
          </a:p>
          <a:p>
            <a:pPr marL="914400" lvl="1" indent="-457200" defTabSz="609630">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White or grey socks/black or grey tights (with skirts or pinafores)</a:t>
            </a:r>
          </a:p>
          <a:p>
            <a:pPr marL="914400" lvl="1" indent="-457200" defTabSz="609630">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Sensible black shoes (no high heels/wedges, sandals or trainers)</a:t>
            </a:r>
          </a:p>
          <a:p>
            <a:pPr marL="914400" lvl="1" indent="-457200" defTabSz="609630">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Blue and white gingham dress </a:t>
            </a:r>
          </a:p>
          <a:p>
            <a:pPr marL="457200" indent="-457200" defTabSz="609630">
              <a:buClr>
                <a:srgbClr val="000000"/>
              </a:buClr>
              <a:buFont typeface="Arial" panose="020B0604020202020204" pitchFamily="34" charset="0"/>
              <a:buChar char="•"/>
            </a:pPr>
            <a:r>
              <a:rPr lang="en-GB" sz="2800" b="1" kern="0">
                <a:solidFill>
                  <a:schemeClr val="bg2"/>
                </a:solidFill>
                <a:latin typeface="Sassoon Infant Std" panose="020B0503020103030203" pitchFamily="34" charset="0"/>
                <a:ea typeface="Questrial"/>
                <a:cs typeface="Questrial"/>
                <a:sym typeface="Questrial"/>
              </a:rPr>
              <a:t>Please make sure that all jumpers, cardigans, coats, hats and gloves are named. </a:t>
            </a:r>
            <a:endParaRPr sz="2800" b="1" kern="0">
              <a:solidFill>
                <a:schemeClr val="bg2"/>
              </a:solidFill>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232150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33"/>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Uniform</a:t>
            </a:r>
            <a:endParaRPr sz="4000" kern="0">
              <a:solidFill>
                <a:srgbClr val="274060"/>
              </a:solidFill>
              <a:latin typeface="Sassoon Infant Std" panose="020B0503020103030203" pitchFamily="34" charset="0"/>
              <a:ea typeface="DM Sans"/>
              <a:cs typeface="DM Sans"/>
              <a:sym typeface="DM Sans"/>
            </a:endParaRPr>
          </a:p>
        </p:txBody>
      </p:sp>
      <p:grpSp>
        <p:nvGrpSpPr>
          <p:cNvPr id="495" name="Google Shape;495;p33"/>
          <p:cNvGrpSpPr/>
          <p:nvPr/>
        </p:nvGrpSpPr>
        <p:grpSpPr>
          <a:xfrm>
            <a:off x="534009" y="702150"/>
            <a:ext cx="11123983" cy="316400"/>
            <a:chOff x="846275" y="1053225"/>
            <a:chExt cx="16685975" cy="474600"/>
          </a:xfrm>
          <a:solidFill>
            <a:schemeClr val="accent2"/>
          </a:solidFill>
        </p:grpSpPr>
        <p:sp>
          <p:nvSpPr>
            <p:cNvPr id="496" name="Google Shape;496;p33"/>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497" name="Google Shape;497;p33"/>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8" name="Google Shape;357;p27">
            <a:extLst>
              <a:ext uri="{FF2B5EF4-FFF2-40B4-BE49-F238E27FC236}">
                <a16:creationId xmlns:a16="http://schemas.microsoft.com/office/drawing/2014/main" id="{BF5F846B-0F3A-7341-9C46-3C0C007AA8A0}"/>
              </a:ext>
            </a:extLst>
          </p:cNvPr>
          <p:cNvSpPr txBox="1"/>
          <p:nvPr/>
        </p:nvSpPr>
        <p:spPr>
          <a:xfrm flipH="1">
            <a:off x="534009" y="1846958"/>
            <a:ext cx="11123984" cy="4415389"/>
          </a:xfrm>
          <a:prstGeom prst="rect">
            <a:avLst/>
          </a:prstGeom>
          <a:noFill/>
          <a:ln>
            <a:noFill/>
          </a:ln>
        </p:spPr>
        <p:txBody>
          <a:bodyPr spcFirstLastPara="1" wrap="square" lIns="91433" tIns="91433" rIns="91433" bIns="91433" anchor="ctr" anchorCtr="0">
            <a:noAutofit/>
          </a:bodyPr>
          <a:lstStyle/>
          <a:p>
            <a:pPr marL="457200" indent="-457200" defTabSz="609630">
              <a:buClr>
                <a:srgbClr val="000000"/>
              </a:buClr>
              <a:buFont typeface="Arial" panose="020B0604020202020204" pitchFamily="34" charset="0"/>
              <a:buChar char="•"/>
            </a:pPr>
            <a:r>
              <a:rPr lang="en-GB" sz="2400">
                <a:latin typeface="Sassoon Infant Std" panose="020B0503020103030203" pitchFamily="34" charset="0"/>
              </a:rPr>
              <a:t>Jewellery: For reasons of health and safety, jewellery is not to be worn at school. In those cases where children have pierced ears and need to wear earrings to school then these should be one set of single studs only. Smart watches should not be worn in school. Simple analogue or digital watches are permitted, but should not be used as a distraction. </a:t>
            </a:r>
          </a:p>
          <a:p>
            <a:pPr marL="457200" indent="-457200" defTabSz="609630">
              <a:buClr>
                <a:srgbClr val="000000"/>
              </a:buClr>
              <a:buFont typeface="Arial" panose="020B0604020202020204" pitchFamily="34" charset="0"/>
              <a:buChar char="•"/>
            </a:pPr>
            <a:endParaRPr lang="en-GB" sz="2400">
              <a:latin typeface="Sassoon Infant Std" panose="020B0503020103030203" pitchFamily="34" charset="0"/>
            </a:endParaRPr>
          </a:p>
          <a:p>
            <a:pPr marL="457200" indent="-457200" defTabSz="609630">
              <a:buClr>
                <a:srgbClr val="000000"/>
              </a:buClr>
              <a:buFont typeface="Arial" panose="020B0604020202020204" pitchFamily="34" charset="0"/>
              <a:buChar char="•"/>
            </a:pPr>
            <a:r>
              <a:rPr lang="en-GB" sz="2400">
                <a:latin typeface="Sassoon Infant Std" panose="020B0503020103030203" pitchFamily="34" charset="0"/>
              </a:rPr>
              <a:t>Hair: Children should have smart hair cuts. Radical designs and hair dye are strongly discouraged.</a:t>
            </a:r>
          </a:p>
          <a:p>
            <a:pPr marL="457200" indent="-457200" defTabSz="609630">
              <a:buClr>
                <a:srgbClr val="000000"/>
              </a:buClr>
              <a:buFont typeface="Arial" panose="020B0604020202020204" pitchFamily="34" charset="0"/>
              <a:buChar char="•"/>
            </a:pPr>
            <a:endParaRPr lang="en-GB" sz="2400">
              <a:latin typeface="Sassoon Infant Std" panose="020B0503020103030203" pitchFamily="34" charset="0"/>
            </a:endParaRPr>
          </a:p>
          <a:p>
            <a:pPr marL="457200" indent="-457200" defTabSz="609630">
              <a:buClr>
                <a:srgbClr val="000000"/>
              </a:buClr>
              <a:buFont typeface="Arial" panose="020B0604020202020204" pitchFamily="34" charset="0"/>
              <a:buChar char="•"/>
            </a:pPr>
            <a:r>
              <a:rPr lang="en-GB" sz="2400">
                <a:latin typeface="Sassoon Infant Std" panose="020B0503020103030203" pitchFamily="34" charset="0"/>
              </a:rPr>
              <a:t>Make Up: It is not appropriate for children to wear make-up or nail varnish.</a:t>
            </a:r>
          </a:p>
          <a:p>
            <a:pPr marL="457200" indent="-457200" defTabSz="609630">
              <a:buClr>
                <a:srgbClr val="000000"/>
              </a:buClr>
              <a:buFont typeface="Arial" panose="020B0604020202020204" pitchFamily="34" charset="0"/>
              <a:buChar char="•"/>
            </a:pPr>
            <a:endParaRPr lang="en-GB" sz="2400">
              <a:latin typeface="Sassoon Infant Std" panose="020B0503020103030203" pitchFamily="34" charset="0"/>
            </a:endParaRPr>
          </a:p>
          <a:p>
            <a:pPr marL="457200" indent="-457200" defTabSz="609630">
              <a:buClr>
                <a:srgbClr val="000000"/>
              </a:buClr>
              <a:buFont typeface="Arial" panose="020B0604020202020204" pitchFamily="34" charset="0"/>
              <a:buChar char="•"/>
            </a:pPr>
            <a:r>
              <a:rPr lang="en-GB" sz="2400">
                <a:latin typeface="Sassoon Infant Std" panose="020B0503020103030203" pitchFamily="34" charset="0"/>
              </a:rPr>
              <a:t>We aim to avoid designer products (bags, coats, water bottles). </a:t>
            </a:r>
            <a:endParaRPr lang="en-GB" sz="2400" kern="0">
              <a:solidFill>
                <a:srgbClr val="000000"/>
              </a:solidFill>
              <a:latin typeface="Sassoon Infant Std" panose="020B0503020103030203" pitchFamily="34" charset="0"/>
              <a:ea typeface="Questrial"/>
              <a:cs typeface="Questrial"/>
              <a:sym typeface="Questrial"/>
            </a:endParaRPr>
          </a:p>
          <a:p>
            <a:pPr marL="457200" indent="-457200" defTabSz="609630">
              <a:buClr>
                <a:srgbClr val="000000"/>
              </a:buClr>
              <a:buFont typeface="Arial" panose="020B0604020202020204" pitchFamily="34" charset="0"/>
              <a:buChar char="•"/>
            </a:pPr>
            <a:endParaRPr lang="en-GB" sz="2400">
              <a:latin typeface="Sassoon Infant Std" panose="020B0503020103030203" pitchFamily="34" charset="0"/>
            </a:endParaRPr>
          </a:p>
        </p:txBody>
      </p:sp>
    </p:spTree>
    <p:extLst>
      <p:ext uri="{BB962C8B-B14F-4D97-AF65-F5344CB8AC3E}">
        <p14:creationId xmlns:p14="http://schemas.microsoft.com/office/powerpoint/2010/main" val="26115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33"/>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PE</a:t>
            </a:r>
            <a:endParaRPr sz="4000" kern="0">
              <a:solidFill>
                <a:srgbClr val="274060"/>
              </a:solidFill>
              <a:latin typeface="Sassoon Infant Std" panose="020B0503020103030203" pitchFamily="34" charset="0"/>
              <a:ea typeface="DM Sans"/>
              <a:cs typeface="DM Sans"/>
              <a:sym typeface="DM Sans"/>
            </a:endParaRPr>
          </a:p>
        </p:txBody>
      </p:sp>
      <p:grpSp>
        <p:nvGrpSpPr>
          <p:cNvPr id="495" name="Google Shape;495;p33"/>
          <p:cNvGrpSpPr/>
          <p:nvPr/>
        </p:nvGrpSpPr>
        <p:grpSpPr>
          <a:xfrm>
            <a:off x="534009" y="702150"/>
            <a:ext cx="11123983" cy="316400"/>
            <a:chOff x="846275" y="1053225"/>
            <a:chExt cx="16685975" cy="474600"/>
          </a:xfrm>
          <a:solidFill>
            <a:schemeClr val="accent2"/>
          </a:solidFill>
        </p:grpSpPr>
        <p:sp>
          <p:nvSpPr>
            <p:cNvPr id="496" name="Google Shape;496;p33"/>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497" name="Google Shape;497;p33"/>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8" name="Google Shape;357;p27">
            <a:extLst>
              <a:ext uri="{FF2B5EF4-FFF2-40B4-BE49-F238E27FC236}">
                <a16:creationId xmlns:a16="http://schemas.microsoft.com/office/drawing/2014/main" id="{BF5F846B-0F3A-7341-9C46-3C0C007AA8A0}"/>
              </a:ext>
            </a:extLst>
          </p:cNvPr>
          <p:cNvSpPr txBox="1"/>
          <p:nvPr/>
        </p:nvSpPr>
        <p:spPr>
          <a:xfrm flipH="1">
            <a:off x="534009" y="1853002"/>
            <a:ext cx="6964474" cy="4415389"/>
          </a:xfrm>
          <a:prstGeom prst="rect">
            <a:avLst/>
          </a:prstGeom>
          <a:noFill/>
          <a:ln>
            <a:noFill/>
          </a:ln>
        </p:spPr>
        <p:txBody>
          <a:bodyPr spcFirstLastPara="1" wrap="square" lIns="91433" tIns="91433" rIns="91433" bIns="91433" anchor="ctr" anchorCtr="0">
            <a:noAutofit/>
          </a:bodyPr>
          <a:lstStyle/>
          <a:p>
            <a:pPr marL="457200" indent="-457200" defTabSz="609630">
              <a:buClr>
                <a:srgbClr val="000000"/>
              </a:buClr>
              <a:buFont typeface="Arial" panose="020B0604020202020204" pitchFamily="34" charset="0"/>
              <a:buChar char="•"/>
            </a:pPr>
            <a:r>
              <a:rPr lang="en" sz="2500" kern="0">
                <a:latin typeface="Sassoon Infant Std" panose="020B0503020103030203" pitchFamily="34" charset="0"/>
                <a:ea typeface="Questrial"/>
                <a:cs typeface="Questrial"/>
                <a:sym typeface="Questrial"/>
              </a:rPr>
              <a:t>Thursday is PE day.</a:t>
            </a:r>
          </a:p>
          <a:p>
            <a:pPr marL="457200" indent="-457200" defTabSz="609630">
              <a:buClr>
                <a:srgbClr val="000000"/>
              </a:buClr>
              <a:buFont typeface="Arial" panose="020B0604020202020204" pitchFamily="34" charset="0"/>
              <a:buChar char="•"/>
            </a:pPr>
            <a:r>
              <a:rPr lang="en-GB" sz="2500" kern="0">
                <a:solidFill>
                  <a:srgbClr val="000000"/>
                </a:solidFill>
                <a:latin typeface="Sassoon Infant Std" panose="020B0503020103030203" pitchFamily="34" charset="0"/>
                <a:ea typeface="Questrial"/>
                <a:cs typeface="Questrial"/>
                <a:sym typeface="Questrial"/>
              </a:rPr>
              <a:t>Children should come to school in their PE kit. </a:t>
            </a:r>
          </a:p>
          <a:p>
            <a:pPr marL="457200" indent="-457200" defTabSz="609630">
              <a:buClr>
                <a:srgbClr val="000000"/>
              </a:buClr>
              <a:buFont typeface="Arial" panose="020B0604020202020204" pitchFamily="34" charset="0"/>
              <a:buChar char="•"/>
            </a:pPr>
            <a:r>
              <a:rPr lang="en-GB" sz="2500" kern="0">
                <a:solidFill>
                  <a:srgbClr val="000000"/>
                </a:solidFill>
                <a:latin typeface="Sassoon Infant Std" panose="020B0503020103030203" pitchFamily="34" charset="0"/>
                <a:ea typeface="Questrial"/>
                <a:cs typeface="Questrial"/>
                <a:sym typeface="Questrial"/>
              </a:rPr>
              <a:t>They will need appropriate clothing for the weather (sunhats for warm weather, waterproof coats and hats for cold weather.</a:t>
            </a:r>
          </a:p>
          <a:p>
            <a:pPr marL="457200" indent="-457200" defTabSz="609630">
              <a:buClr>
                <a:srgbClr val="000000"/>
              </a:buClr>
              <a:buFont typeface="Arial" panose="020B0604020202020204" pitchFamily="34" charset="0"/>
              <a:buChar char="•"/>
            </a:pPr>
            <a:r>
              <a:rPr lang="en-GB" sz="2500" kern="0">
                <a:solidFill>
                  <a:srgbClr val="000000"/>
                </a:solidFill>
                <a:latin typeface="Sassoon Infant Std" panose="020B0503020103030203" pitchFamily="34" charset="0"/>
                <a:ea typeface="Questrial"/>
                <a:cs typeface="Questrial"/>
                <a:sym typeface="Questrial"/>
              </a:rPr>
              <a:t>All jewellery must be removed before PE. If your child is wearing earrings, please ensure that they can remove their own or you provide plasters to cover them. </a:t>
            </a:r>
          </a:p>
          <a:p>
            <a:pPr marL="457200" indent="-457200" defTabSz="609630">
              <a:buClr>
                <a:srgbClr val="000000"/>
              </a:buClr>
              <a:buFont typeface="Arial" panose="020B0604020202020204" pitchFamily="34" charset="0"/>
              <a:buChar char="•"/>
            </a:pPr>
            <a:r>
              <a:rPr lang="en-GB" sz="2500" kern="0">
                <a:solidFill>
                  <a:srgbClr val="000000"/>
                </a:solidFill>
                <a:latin typeface="Sassoon Infant Std" panose="020B0503020103030203" pitchFamily="34" charset="0"/>
                <a:ea typeface="Questrial"/>
                <a:cs typeface="Questrial"/>
                <a:sym typeface="Questrial"/>
              </a:rPr>
              <a:t>Please avoid fashion, branded or patterned sportswear.</a:t>
            </a:r>
          </a:p>
          <a:p>
            <a:pPr marL="457200" indent="-457200" defTabSz="609630">
              <a:buClr>
                <a:srgbClr val="000000"/>
              </a:buClr>
              <a:buFont typeface="Arial" panose="020B0604020202020204" pitchFamily="34" charset="0"/>
              <a:buChar char="•"/>
            </a:pPr>
            <a:r>
              <a:rPr lang="en-GB" sz="2500" b="1" kern="0">
                <a:solidFill>
                  <a:schemeClr val="bg2"/>
                </a:solidFill>
                <a:latin typeface="Sassoon Infant Std" panose="020B0503020103030203" pitchFamily="34" charset="0"/>
                <a:ea typeface="Questrial"/>
                <a:cs typeface="Questrial"/>
                <a:sym typeface="Questrial"/>
              </a:rPr>
              <a:t>Please make sure that all hoodies are labelled with your child’s name. </a:t>
            </a:r>
          </a:p>
          <a:p>
            <a:pPr marL="457200" indent="-457200" defTabSz="609630">
              <a:buClr>
                <a:srgbClr val="000000"/>
              </a:buClr>
              <a:buFont typeface="Arial" panose="020B0604020202020204" pitchFamily="34" charset="0"/>
              <a:buChar char="•"/>
            </a:pPr>
            <a:endParaRPr sz="2500" kern="0">
              <a:solidFill>
                <a:srgbClr val="000000"/>
              </a:solidFill>
              <a:latin typeface="Sassoon Infant Std" panose="020B0503020103030203" pitchFamily="34" charset="0"/>
              <a:ea typeface="Questrial"/>
              <a:cs typeface="Questrial"/>
              <a:sym typeface="Questrial"/>
            </a:endParaRPr>
          </a:p>
        </p:txBody>
      </p:sp>
      <p:pic>
        <p:nvPicPr>
          <p:cNvPr id="3074" name="Picture 2">
            <a:extLst>
              <a:ext uri="{FF2B5EF4-FFF2-40B4-BE49-F238E27FC236}">
                <a16:creationId xmlns:a16="http://schemas.microsoft.com/office/drawing/2014/main" id="{1AD6AC0A-1AED-FD41-9E0A-B4A30D7EDB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46" r="22062"/>
          <a:stretch/>
        </p:blipFill>
        <p:spPr bwMode="auto">
          <a:xfrm>
            <a:off x="7973046" y="1536834"/>
            <a:ext cx="993128" cy="14649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192A168-FFC6-C04D-B759-5E76AE8085FA}"/>
              </a:ext>
            </a:extLst>
          </p:cNvPr>
          <p:cNvSpPr txBox="1"/>
          <p:nvPr/>
        </p:nvSpPr>
        <p:spPr>
          <a:xfrm>
            <a:off x="7595764" y="3045239"/>
            <a:ext cx="1786194" cy="738664"/>
          </a:xfrm>
          <a:prstGeom prst="rect">
            <a:avLst/>
          </a:prstGeom>
          <a:noFill/>
        </p:spPr>
        <p:txBody>
          <a:bodyPr wrap="square">
            <a:spAutoFit/>
          </a:bodyPr>
          <a:lstStyle/>
          <a:p>
            <a:pPr algn="ctr"/>
            <a:r>
              <a:rPr lang="en-GB" sz="1400" b="0" i="0" u="none" strike="noStrike">
                <a:solidFill>
                  <a:srgbClr val="000000"/>
                </a:solidFill>
                <a:effectLst/>
                <a:latin typeface="Sassoon Infant Std" panose="020B0503020103030203" pitchFamily="34" charset="0"/>
              </a:rPr>
              <a:t>White T-shirt (available with school logo)</a:t>
            </a:r>
            <a:endParaRPr lang="en-GB" sz="1400">
              <a:latin typeface="Sassoon Infant Std" panose="020B0503020103030203" pitchFamily="34" charset="0"/>
            </a:endParaRPr>
          </a:p>
        </p:txBody>
      </p:sp>
      <p:pic>
        <p:nvPicPr>
          <p:cNvPr id="3076" name="Picture 4">
            <a:extLst>
              <a:ext uri="{FF2B5EF4-FFF2-40B4-BE49-F238E27FC236}">
                <a16:creationId xmlns:a16="http://schemas.microsoft.com/office/drawing/2014/main" id="{4050038C-53AD-A94C-9182-9893EA235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1208" y="1418604"/>
            <a:ext cx="1241017" cy="103418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43986B8-A9D6-5A44-943A-1D057D77365F}"/>
              </a:ext>
            </a:extLst>
          </p:cNvPr>
          <p:cNvSpPr txBox="1"/>
          <p:nvPr/>
        </p:nvSpPr>
        <p:spPr>
          <a:xfrm>
            <a:off x="9408488" y="2404850"/>
            <a:ext cx="1786194" cy="307777"/>
          </a:xfrm>
          <a:prstGeom prst="rect">
            <a:avLst/>
          </a:prstGeom>
          <a:noFill/>
        </p:spPr>
        <p:txBody>
          <a:bodyPr wrap="square">
            <a:spAutoFit/>
          </a:bodyPr>
          <a:lstStyle/>
          <a:p>
            <a:pPr algn="ctr"/>
            <a:r>
              <a:rPr lang="en-GB" sz="1400">
                <a:solidFill>
                  <a:srgbClr val="000000"/>
                </a:solidFill>
                <a:latin typeface="Sassoon Infant Std" panose="020B0503020103030203" pitchFamily="34" charset="0"/>
              </a:rPr>
              <a:t>Royal blue shorts</a:t>
            </a:r>
            <a:endParaRPr lang="en-GB" sz="1400">
              <a:latin typeface="Sassoon Infant Std" panose="020B0503020103030203" pitchFamily="34" charset="0"/>
            </a:endParaRPr>
          </a:p>
        </p:txBody>
      </p:sp>
      <p:pic>
        <p:nvPicPr>
          <p:cNvPr id="3078" name="Picture 6">
            <a:extLst>
              <a:ext uri="{FF2B5EF4-FFF2-40B4-BE49-F238E27FC236}">
                <a16:creationId xmlns:a16="http://schemas.microsoft.com/office/drawing/2014/main" id="{8A692A08-3A8D-4E48-A816-0C48EB9B4E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293" r="22786"/>
          <a:stretch/>
        </p:blipFill>
        <p:spPr bwMode="auto">
          <a:xfrm>
            <a:off x="7974907" y="3926773"/>
            <a:ext cx="981356" cy="151665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0345691-26F0-5A4B-B170-BBAC71358291}"/>
              </a:ext>
            </a:extLst>
          </p:cNvPr>
          <p:cNvSpPr txBox="1"/>
          <p:nvPr/>
        </p:nvSpPr>
        <p:spPr>
          <a:xfrm>
            <a:off x="7595764" y="5548590"/>
            <a:ext cx="1786194" cy="523220"/>
          </a:xfrm>
          <a:prstGeom prst="rect">
            <a:avLst/>
          </a:prstGeom>
          <a:noFill/>
        </p:spPr>
        <p:txBody>
          <a:bodyPr wrap="square">
            <a:spAutoFit/>
          </a:bodyPr>
          <a:lstStyle/>
          <a:p>
            <a:pPr algn="ctr"/>
            <a:r>
              <a:rPr lang="en-GB" sz="1400">
                <a:solidFill>
                  <a:srgbClr val="000000"/>
                </a:solidFill>
                <a:latin typeface="Sassoon Infant Std" panose="020B0503020103030203" pitchFamily="34" charset="0"/>
              </a:rPr>
              <a:t>Long, plain jogging bottoms or leggings</a:t>
            </a:r>
          </a:p>
        </p:txBody>
      </p:sp>
      <p:pic>
        <p:nvPicPr>
          <p:cNvPr id="3080" name="Picture 8">
            <a:extLst>
              <a:ext uri="{FF2B5EF4-FFF2-40B4-BE49-F238E27FC236}">
                <a16:creationId xmlns:a16="http://schemas.microsoft.com/office/drawing/2014/main" id="{889DFEBF-42A4-2A4F-9B03-9A654110FE8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662" r="24248"/>
          <a:stretch/>
        </p:blipFill>
        <p:spPr bwMode="auto">
          <a:xfrm>
            <a:off x="9880782" y="2771537"/>
            <a:ext cx="861868" cy="137881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8AAA2A8-92BF-9741-9CE6-43EF1BA68311}"/>
              </a:ext>
            </a:extLst>
          </p:cNvPr>
          <p:cNvSpPr txBox="1"/>
          <p:nvPr/>
        </p:nvSpPr>
        <p:spPr>
          <a:xfrm>
            <a:off x="9432687" y="4209265"/>
            <a:ext cx="1786194" cy="738664"/>
          </a:xfrm>
          <a:prstGeom prst="rect">
            <a:avLst/>
          </a:prstGeom>
          <a:noFill/>
        </p:spPr>
        <p:txBody>
          <a:bodyPr wrap="square">
            <a:spAutoFit/>
          </a:bodyPr>
          <a:lstStyle/>
          <a:p>
            <a:pPr algn="ctr"/>
            <a:r>
              <a:rPr lang="en-GB" sz="1400">
                <a:solidFill>
                  <a:srgbClr val="000000"/>
                </a:solidFill>
                <a:latin typeface="Sassoon Infant Std" panose="020B0503020103030203" pitchFamily="34" charset="0"/>
              </a:rPr>
              <a:t>Royal blue hooded sweatshirt (available with school logo)</a:t>
            </a:r>
          </a:p>
        </p:txBody>
      </p:sp>
      <p:pic>
        <p:nvPicPr>
          <p:cNvPr id="3082" name="Picture 10" descr="White Chunky Trainers">
            <a:extLst>
              <a:ext uri="{FF2B5EF4-FFF2-40B4-BE49-F238E27FC236}">
                <a16:creationId xmlns:a16="http://schemas.microsoft.com/office/drawing/2014/main" id="{1C5AEFE2-8687-6345-8101-AE62AC312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1943" y="4984623"/>
            <a:ext cx="729357" cy="96719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9D81D2B-9B8C-174D-A096-41297ADBE7B5}"/>
              </a:ext>
            </a:extLst>
          </p:cNvPr>
          <p:cNvSpPr txBox="1"/>
          <p:nvPr/>
        </p:nvSpPr>
        <p:spPr>
          <a:xfrm>
            <a:off x="9381958" y="5988508"/>
            <a:ext cx="1786194" cy="307777"/>
          </a:xfrm>
          <a:prstGeom prst="rect">
            <a:avLst/>
          </a:prstGeom>
          <a:noFill/>
        </p:spPr>
        <p:txBody>
          <a:bodyPr wrap="square">
            <a:spAutoFit/>
          </a:bodyPr>
          <a:lstStyle/>
          <a:p>
            <a:pPr algn="ctr"/>
            <a:r>
              <a:rPr lang="en-GB" sz="1400">
                <a:solidFill>
                  <a:srgbClr val="000000"/>
                </a:solidFill>
                <a:latin typeface="Sassoon Infant Std" panose="020B0503020103030203" pitchFamily="34" charset="0"/>
              </a:rPr>
              <a:t>Trainers</a:t>
            </a:r>
            <a:endParaRPr lang="en-GB" sz="1400">
              <a:latin typeface="Sassoon Infant Std" panose="020B0503020103030203" pitchFamily="34" charset="0"/>
            </a:endParaRPr>
          </a:p>
        </p:txBody>
      </p:sp>
    </p:spTree>
    <p:extLst>
      <p:ext uri="{BB962C8B-B14F-4D97-AF65-F5344CB8AC3E}">
        <p14:creationId xmlns:p14="http://schemas.microsoft.com/office/powerpoint/2010/main" val="1064340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National Curriculum</a:t>
            </a:r>
            <a:endParaRPr sz="4000" kern="0">
              <a:solidFill>
                <a:srgbClr val="274060"/>
              </a:solidFill>
              <a:latin typeface="Sassoon Infant Std" panose="020B0503020103030203" pitchFamily="34" charset="0"/>
              <a:ea typeface="DM Sans"/>
              <a:cs typeface="DM Sans"/>
              <a:sym typeface="DM Sans"/>
            </a:endParaRPr>
          </a:p>
        </p:txBody>
      </p:sp>
      <p:sp>
        <p:nvSpPr>
          <p:cNvPr id="8" name="Google Shape;357;p27">
            <a:extLst>
              <a:ext uri="{FF2B5EF4-FFF2-40B4-BE49-F238E27FC236}">
                <a16:creationId xmlns:a16="http://schemas.microsoft.com/office/drawing/2014/main" id="{E8DA938E-F838-BD4A-A43B-55FC3EC27570}"/>
              </a:ext>
            </a:extLst>
          </p:cNvPr>
          <p:cNvSpPr txBox="1"/>
          <p:nvPr/>
        </p:nvSpPr>
        <p:spPr>
          <a:xfrm flipH="1">
            <a:off x="715600" y="1740460"/>
            <a:ext cx="5021057" cy="4415389"/>
          </a:xfrm>
          <a:prstGeom prst="rect">
            <a:avLst/>
          </a:prstGeom>
          <a:noFill/>
          <a:ln>
            <a:noFill/>
          </a:ln>
        </p:spPr>
        <p:txBody>
          <a:bodyPr spcFirstLastPara="1" wrap="square" lIns="91433" tIns="91433" rIns="91433" bIns="91433" anchor="ctr" anchorCtr="0">
            <a:noAutofit/>
          </a:bodyPr>
          <a:lstStyle/>
          <a:p>
            <a:pPr marL="342900" indent="-342900" defTabSz="609630">
              <a:lnSpc>
                <a:spcPct val="150000"/>
              </a:lnSpc>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English (writing, reading, spelling/phonics, handwriting)</a:t>
            </a:r>
          </a:p>
          <a:p>
            <a:pPr marL="342900" indent="-342900" defTabSz="609630">
              <a:lnSpc>
                <a:spcPct val="150000"/>
              </a:lnSpc>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Maths</a:t>
            </a:r>
          </a:p>
          <a:p>
            <a:pPr marL="342900" indent="-342900" defTabSz="609630">
              <a:lnSpc>
                <a:spcPct val="150000"/>
              </a:lnSpc>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Science</a:t>
            </a:r>
          </a:p>
          <a:p>
            <a:pPr marL="342900" indent="-342900" defTabSz="609630">
              <a:lnSpc>
                <a:spcPct val="150000"/>
              </a:lnSpc>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Computing</a:t>
            </a:r>
          </a:p>
          <a:p>
            <a:pPr marL="342900" indent="-342900" defTabSz="609630">
              <a:lnSpc>
                <a:spcPct val="150000"/>
              </a:lnSpc>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Music</a:t>
            </a:r>
          </a:p>
          <a:p>
            <a:pPr marL="342900" indent="-342900" defTabSz="609630">
              <a:lnSpc>
                <a:spcPct val="150000"/>
              </a:lnSpc>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PE</a:t>
            </a:r>
          </a:p>
        </p:txBody>
      </p:sp>
      <p:sp>
        <p:nvSpPr>
          <p:cNvPr id="9" name="Google Shape;357;p27">
            <a:extLst>
              <a:ext uri="{FF2B5EF4-FFF2-40B4-BE49-F238E27FC236}">
                <a16:creationId xmlns:a16="http://schemas.microsoft.com/office/drawing/2014/main" id="{E8DA938E-F838-BD4A-A43B-55FC3EC27570}"/>
              </a:ext>
            </a:extLst>
          </p:cNvPr>
          <p:cNvSpPr txBox="1"/>
          <p:nvPr/>
        </p:nvSpPr>
        <p:spPr>
          <a:xfrm flipH="1">
            <a:off x="6469226" y="1753077"/>
            <a:ext cx="5021057" cy="4415389"/>
          </a:xfrm>
          <a:prstGeom prst="rect">
            <a:avLst/>
          </a:prstGeom>
          <a:noFill/>
          <a:ln>
            <a:noFill/>
          </a:ln>
        </p:spPr>
        <p:txBody>
          <a:bodyPr spcFirstLastPara="1" wrap="square" lIns="91433" tIns="91433" rIns="91433" bIns="91433" anchor="ctr" anchorCtr="0">
            <a:noAutofit/>
          </a:bodyPr>
          <a:lstStyle/>
          <a:p>
            <a:pPr marL="342900" indent="-342900" defTabSz="609630">
              <a:lnSpc>
                <a:spcPct val="150000"/>
              </a:lnSpc>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PSHE</a:t>
            </a:r>
          </a:p>
          <a:p>
            <a:pPr marL="342900" indent="-342900" defTabSz="609630">
              <a:lnSpc>
                <a:spcPct val="150000"/>
              </a:lnSpc>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RE</a:t>
            </a:r>
          </a:p>
          <a:p>
            <a:pPr marL="342900" indent="-342900" defTabSz="609630">
              <a:lnSpc>
                <a:spcPct val="150000"/>
              </a:lnSpc>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Science</a:t>
            </a:r>
          </a:p>
          <a:p>
            <a:pPr marL="342900" indent="-342900" defTabSz="609630">
              <a:lnSpc>
                <a:spcPct val="150000"/>
              </a:lnSpc>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Geography</a:t>
            </a:r>
          </a:p>
          <a:p>
            <a:pPr marL="342900" indent="-342900" defTabSz="609630">
              <a:lnSpc>
                <a:spcPct val="150000"/>
              </a:lnSpc>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History</a:t>
            </a:r>
          </a:p>
          <a:p>
            <a:pPr marL="342900" indent="-342900" defTabSz="609630">
              <a:lnSpc>
                <a:spcPct val="150000"/>
              </a:lnSpc>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Art</a:t>
            </a:r>
          </a:p>
          <a:p>
            <a:pPr marL="342900" indent="-342900" defTabSz="609630">
              <a:lnSpc>
                <a:spcPct val="150000"/>
              </a:lnSpc>
              <a:buClr>
                <a:srgbClr val="000000"/>
              </a:buClr>
              <a:buFont typeface="Arial" panose="020B0604020202020204" pitchFamily="34" charset="0"/>
              <a:buChar char="•"/>
            </a:pPr>
            <a:r>
              <a:rPr lang="en-GB" sz="2400" kern="0">
                <a:solidFill>
                  <a:srgbClr val="000000"/>
                </a:solidFill>
                <a:latin typeface="Sassoon Infant Std" panose="020B0503020103030203" pitchFamily="34" charset="0"/>
                <a:ea typeface="Questrial"/>
                <a:cs typeface="Questrial"/>
                <a:sym typeface="Questrial"/>
              </a:rPr>
              <a:t>Design Technology</a:t>
            </a:r>
          </a:p>
          <a:p>
            <a:pPr marL="342900" indent="-342900" defTabSz="609630">
              <a:lnSpc>
                <a:spcPct val="150000"/>
              </a:lnSpc>
              <a:buClr>
                <a:srgbClr val="000000"/>
              </a:buClr>
              <a:buFont typeface="Arial" panose="020B0604020202020204" pitchFamily="34" charset="0"/>
              <a:buChar char="•"/>
            </a:pPr>
            <a:r>
              <a:rPr lang="en-GB" sz="2400" kern="0">
                <a:latin typeface="Sassoon Infant Std" panose="020B0503020103030203" pitchFamily="34" charset="0"/>
                <a:ea typeface="Questrial"/>
                <a:cs typeface="Questrial"/>
                <a:sym typeface="Questrial"/>
              </a:rPr>
              <a:t>Spanish (KS2 only)</a:t>
            </a:r>
          </a:p>
        </p:txBody>
      </p:sp>
    </p:spTree>
    <p:extLst>
      <p:ext uri="{BB962C8B-B14F-4D97-AF65-F5344CB8AC3E}">
        <p14:creationId xmlns:p14="http://schemas.microsoft.com/office/powerpoint/2010/main" val="11277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a:solidFill>
                  <a:srgbClr val="274060"/>
                </a:solidFill>
                <a:latin typeface="Sassoon Infant Std" panose="020B0503020103030203" pitchFamily="34" charset="0"/>
                <a:ea typeface="DM Sans"/>
                <a:cs typeface="DM Sans"/>
                <a:sym typeface="DM Sans"/>
              </a:rPr>
              <a:t>Reading Expectations</a:t>
            </a:r>
            <a:endParaRPr sz="4000" kern="0">
              <a:solidFill>
                <a:srgbClr val="274060"/>
              </a:solidFill>
              <a:latin typeface="Sassoon Infant Std" panose="020B0503020103030203" pitchFamily="34" charset="0"/>
              <a:ea typeface="DM Sans"/>
              <a:cs typeface="DM Sans"/>
              <a:sym typeface="DM Sans"/>
            </a:endParaRPr>
          </a:p>
        </p:txBody>
      </p:sp>
      <p:pic>
        <p:nvPicPr>
          <p:cNvPr id="2" name="Picture 1">
            <a:extLst>
              <a:ext uri="{FF2B5EF4-FFF2-40B4-BE49-F238E27FC236}">
                <a16:creationId xmlns:a16="http://schemas.microsoft.com/office/drawing/2014/main" id="{19A05B54-3F0D-7760-B6AF-C8760B3741FF}"/>
              </a:ext>
            </a:extLst>
          </p:cNvPr>
          <p:cNvPicPr>
            <a:picLocks noChangeAspect="1"/>
          </p:cNvPicPr>
          <p:nvPr/>
        </p:nvPicPr>
        <p:blipFill>
          <a:blip r:embed="rId3"/>
          <a:stretch>
            <a:fillRect/>
          </a:stretch>
        </p:blipFill>
        <p:spPr>
          <a:xfrm>
            <a:off x="755195" y="2597311"/>
            <a:ext cx="10520785" cy="2049334"/>
          </a:xfrm>
          <a:prstGeom prst="rect">
            <a:avLst/>
          </a:prstGeom>
        </p:spPr>
      </p:pic>
    </p:spTree>
    <p:extLst>
      <p:ext uri="{BB962C8B-B14F-4D97-AF65-F5344CB8AC3E}">
        <p14:creationId xmlns:p14="http://schemas.microsoft.com/office/powerpoint/2010/main" val="4081500841"/>
      </p:ext>
    </p:extLst>
  </p:cSld>
  <p:clrMapOvr>
    <a:masterClrMapping/>
  </p:clrMapOvr>
</p:sld>
</file>

<file path=ppt/theme/theme1.xml><?xml version="1.0" encoding="utf-8"?>
<a:theme xmlns:a="http://schemas.openxmlformats.org/drawingml/2006/main" name="SlidesMania">
  <a:themeElements>
    <a:clrScheme name="Hurworth">
      <a:dk1>
        <a:srgbClr val="000000"/>
      </a:dk1>
      <a:lt1>
        <a:srgbClr val="FFFFFF"/>
      </a:lt1>
      <a:dk2>
        <a:srgbClr val="9B2168"/>
      </a:dk2>
      <a:lt2>
        <a:srgbClr val="E7E6E6"/>
      </a:lt2>
      <a:accent1>
        <a:srgbClr val="0765B1"/>
      </a:accent1>
      <a:accent2>
        <a:srgbClr val="05AFEB"/>
      </a:accent2>
      <a:accent3>
        <a:srgbClr val="82DDF7"/>
      </a:accent3>
      <a:accent4>
        <a:srgbClr val="0670BA"/>
      </a:accent4>
      <a:accent5>
        <a:srgbClr val="A5DDFA"/>
      </a:accent5>
      <a:accent6>
        <a:srgbClr val="D0EBFF"/>
      </a:accent6>
      <a:hlink>
        <a:srgbClr val="941F61"/>
      </a:hlink>
      <a:folHlink>
        <a:srgbClr val="0860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desMania">
  <a:themeElements>
    <a:clrScheme name="Hurworth">
      <a:dk1>
        <a:srgbClr val="000000"/>
      </a:dk1>
      <a:lt1>
        <a:srgbClr val="FFFFFF"/>
      </a:lt1>
      <a:dk2>
        <a:srgbClr val="9B2168"/>
      </a:dk2>
      <a:lt2>
        <a:srgbClr val="E7E6E6"/>
      </a:lt2>
      <a:accent1>
        <a:srgbClr val="0765B1"/>
      </a:accent1>
      <a:accent2>
        <a:srgbClr val="05AFEB"/>
      </a:accent2>
      <a:accent3>
        <a:srgbClr val="82DDF7"/>
      </a:accent3>
      <a:accent4>
        <a:srgbClr val="0670BA"/>
      </a:accent4>
      <a:accent5>
        <a:srgbClr val="A5DDFA"/>
      </a:accent5>
      <a:accent6>
        <a:srgbClr val="D0EBFF"/>
      </a:accent6>
      <a:hlink>
        <a:srgbClr val="941F61"/>
      </a:hlink>
      <a:folHlink>
        <a:srgbClr val="0860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6280682EAB34439C6873764CF3F271" ma:contentTypeVersion="12" ma:contentTypeDescription="Create a new document." ma:contentTypeScope="" ma:versionID="0ea50fb7577eae5ded8c285c34410ffc">
  <xsd:schema xmlns:xsd="http://www.w3.org/2001/XMLSchema" xmlns:xs="http://www.w3.org/2001/XMLSchema" xmlns:p="http://schemas.microsoft.com/office/2006/metadata/properties" xmlns:ns2="9b19de4f-fa5d-4c42-aca2-eaadd6a42316" xmlns:ns3="f5090a6a-0d2e-45c2-81e3-0d810d7e935f" targetNamespace="http://schemas.microsoft.com/office/2006/metadata/properties" ma:root="true" ma:fieldsID="1a35a4dfc2e4161a39b411b85252433b" ns2:_="" ns3:_="">
    <xsd:import namespace="9b19de4f-fa5d-4c42-aca2-eaadd6a42316"/>
    <xsd:import namespace="f5090a6a-0d2e-45c2-81e3-0d810d7e935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9de4f-fa5d-4c42-aca2-eaadd6a423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8a787-ab12-4e72-b3f1-70ae65c0b4a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BillingMetadata" ma:index="18" nillable="true" ma:displayName="MediaServiceBillingMetadata" ma:hidden="true" ma:internalName="MediaServiceBillingMetadata" ma:readOnly="true">
      <xsd:simpleType>
        <xsd:restriction base="dms:Note"/>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090a6a-0d2e-45c2-81e3-0d810d7e935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71c28e5-fafc-4b22-b09d-d93b98ab8470}" ma:internalName="TaxCatchAll" ma:showField="CatchAllData" ma:web="f5090a6a-0d2e-45c2-81e3-0d810d7e93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5090a6a-0d2e-45c2-81e3-0d810d7e935f" xsi:nil="true"/>
    <lcf76f155ced4ddcb4097134ff3c332f xmlns="9b19de4f-fa5d-4c42-aca2-eaadd6a423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E2D23-DF6A-4E6F-914D-4B14F930F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19de4f-fa5d-4c42-aca2-eaadd6a42316"/>
    <ds:schemaRef ds:uri="f5090a6a-0d2e-45c2-81e3-0d810d7e93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C410D3-EDEE-4D9E-8931-A55EE8C660AD}">
  <ds:schemaRefs>
    <ds:schemaRef ds:uri="9b19de4f-fa5d-4c42-aca2-eaadd6a42316"/>
    <ds:schemaRef ds:uri="f5090a6a-0d2e-45c2-81e3-0d810d7e93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6D26AB8-A50C-4167-B540-5BA15C7C31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1787</Words>
  <Application>Microsoft Office PowerPoint</Application>
  <PresentationFormat>Widescreen</PresentationFormat>
  <Paragraphs>190</Paragraphs>
  <Slides>28</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Sassoon Infant Std</vt:lpstr>
      <vt:lpstr>Symbol</vt:lpstr>
      <vt:lpstr>SlidesMania</vt:lpstr>
      <vt:lpstr>1_SlidesMania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Lennon</dc:creator>
  <cp:lastModifiedBy>R Kukielka</cp:lastModifiedBy>
  <cp:revision>1</cp:revision>
  <cp:lastPrinted>2025-07-09T13:23:33Z</cp:lastPrinted>
  <dcterms:created xsi:type="dcterms:W3CDTF">2022-02-01T20:07:22Z</dcterms:created>
  <dcterms:modified xsi:type="dcterms:W3CDTF">2026-03-06T09:24:32Z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0x010100CA6280682EAB34439C6873764CF3F271</vt:lpwstr>
  </property>
  <property fmtid="{D5CDD505-2E9C-101B-9397-08002B2CF9AE}" pid="3" name="Order">
    <vt:r8>2016000</vt:r8>
  </property>
  <property fmtid="{D5CDD505-2E9C-101B-9397-08002B2CF9AE}" pid="4" name="MediaServiceImageTags">
    <vt:lpwstr/>
  </property>
</Properties>
</file>