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60" r:id="rId4"/>
  </p:sldMasterIdLst>
  <p:notesMasterIdLst>
    <p:notesMasterId r:id="rId26"/>
  </p:notesMasterIdLst>
  <p:sldIdLst>
    <p:sldId id="270" r:id="rId5"/>
    <p:sldId id="257" r:id="rId6"/>
    <p:sldId id="295" r:id="rId7"/>
    <p:sldId id="296" r:id="rId8"/>
    <p:sldId id="297" r:id="rId9"/>
    <p:sldId id="298" r:id="rId10"/>
    <p:sldId id="299" r:id="rId11"/>
    <p:sldId id="301" r:id="rId12"/>
    <p:sldId id="300" r:id="rId13"/>
    <p:sldId id="290" r:id="rId14"/>
    <p:sldId id="302" r:id="rId15"/>
    <p:sldId id="303" r:id="rId16"/>
    <p:sldId id="304" r:id="rId17"/>
    <p:sldId id="305" r:id="rId18"/>
    <p:sldId id="306" r:id="rId19"/>
    <p:sldId id="307" r:id="rId20"/>
    <p:sldId id="308" r:id="rId21"/>
    <p:sldId id="292" r:id="rId22"/>
    <p:sldId id="309" r:id="rId23"/>
    <p:sldId id="310" r:id="rId24"/>
    <p:sldId id="311" r:id="rId25"/>
  </p:sldIdLst>
  <p:sldSz cx="9906000" cy="6858000" type="A4"/>
  <p:notesSz cx="6858000" cy="9144000"/>
  <p:embeddedFontLst>
    <p:embeddedFont>
      <p:font typeface="Modern Love" panose="04090805081005020601" pitchFamily="82" charset="0"/>
      <p:regular r:id="rId27"/>
    </p:embeddedFont>
    <p:embeddedFont>
      <p:font typeface="Modern Love Caps" panose="04070805081001020A01" pitchFamily="82" charset="0"/>
      <p:regular r:id="rId28"/>
    </p:embeddedFont>
    <p:embeddedFont>
      <p:font typeface="Sassoon Infant Std" panose="020B0503020103030203" charset="0"/>
      <p:regular r:id="rId29"/>
      <p:bold r:id="rId30"/>
    </p:embeddedFont>
    <p:embeddedFont>
      <p:font typeface="The Hand" panose="03070502030502020204" pitchFamily="66" charset="0"/>
      <p:regular r:id="rId31"/>
      <p:bold r:id="rId32"/>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B0D7"/>
    <a:srgbClr val="8ACAB2"/>
    <a:srgbClr val="F8A3B2"/>
    <a:srgbClr val="FAF3AB"/>
    <a:srgbClr val="90B7DD"/>
    <a:srgbClr val="FEA482"/>
    <a:srgbClr val="F8D5B8"/>
    <a:srgbClr val="000000"/>
    <a:srgbClr val="FADEE3"/>
    <a:srgbClr val="A9DB9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6C111CF-BEE5-8040-906F-FB2CE5058866}" v="48" dt="2023-05-22T21:07:51.02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17"/>
    <p:restoredTop sz="93510" autoAdjust="0"/>
  </p:normalViewPr>
  <p:slideViewPr>
    <p:cSldViewPr snapToGrid="0">
      <p:cViewPr varScale="1">
        <p:scale>
          <a:sx n="100" d="100"/>
          <a:sy n="100" d="100"/>
        </p:scale>
        <p:origin x="114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3.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6.fntdata"/><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2.fntdata"/><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5.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213F70-5DFF-F94D-A38E-FD0C7A90B26F}" type="datetimeFigureOut">
              <a:rPr lang="en-GB" smtClean="0"/>
              <a:t>06/03/2026</a:t>
            </a:fld>
            <a:endParaRPr lang="en-GB"/>
          </a:p>
        </p:txBody>
      </p:sp>
      <p:sp>
        <p:nvSpPr>
          <p:cNvPr id="4" name="Slide Image Placeholder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122120-6743-FB4D-8E00-B2E1B57FD8EC}" type="slidenum">
              <a:rPr lang="en-GB" smtClean="0"/>
              <a:t>‹#›</a:t>
            </a:fld>
            <a:endParaRPr lang="en-GB"/>
          </a:p>
        </p:txBody>
      </p:sp>
    </p:spTree>
    <p:extLst>
      <p:ext uri="{BB962C8B-B14F-4D97-AF65-F5344CB8AC3E}">
        <p14:creationId xmlns:p14="http://schemas.microsoft.com/office/powerpoint/2010/main" val="1093823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3122120-6743-FB4D-8E00-B2E1B57FD8EC}" type="slidenum">
              <a:rPr lang="en-GB" smtClean="0"/>
              <a:t>18</a:t>
            </a:fld>
            <a:endParaRPr lang="en-GB"/>
          </a:p>
        </p:txBody>
      </p:sp>
    </p:spTree>
    <p:extLst>
      <p:ext uri="{BB962C8B-B14F-4D97-AF65-F5344CB8AC3E}">
        <p14:creationId xmlns:p14="http://schemas.microsoft.com/office/powerpoint/2010/main" val="6552218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en-GB"/>
              <a:t>Click to edit Master title style</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E1E62736-511F-A942-A78D-AF384875C148}" type="datetimeFigureOut">
              <a:rPr lang="en-GB" smtClean="0"/>
              <a:t>06/03/2026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3BB5F32-06E6-0F4B-BE5C-BF2E35B6B560}" type="slidenum">
              <a:rPr lang="en-GB" smtClean="0"/>
              <a:t>‹#›</a:t>
            </a:fld>
            <a:endParaRPr lang="en-GB"/>
          </a:p>
        </p:txBody>
      </p:sp>
    </p:spTree>
    <p:extLst>
      <p:ext uri="{BB962C8B-B14F-4D97-AF65-F5344CB8AC3E}">
        <p14:creationId xmlns:p14="http://schemas.microsoft.com/office/powerpoint/2010/main" val="23760856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1E62736-511F-A942-A78D-AF384875C148}" type="datetimeFigureOut">
              <a:rPr lang="en-GB" smtClean="0"/>
              <a:t>06/03/2026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3BB5F32-06E6-0F4B-BE5C-BF2E35B6B560}" type="slidenum">
              <a:rPr lang="en-GB" smtClean="0"/>
              <a:t>‹#›</a:t>
            </a:fld>
            <a:endParaRPr lang="en-GB"/>
          </a:p>
        </p:txBody>
      </p:sp>
    </p:spTree>
    <p:extLst>
      <p:ext uri="{BB962C8B-B14F-4D97-AF65-F5344CB8AC3E}">
        <p14:creationId xmlns:p14="http://schemas.microsoft.com/office/powerpoint/2010/main" val="1725204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1E62736-511F-A942-A78D-AF384875C148}" type="datetimeFigureOut">
              <a:rPr lang="en-GB" smtClean="0"/>
              <a:t>06/03/2026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3BB5F32-06E6-0F4B-BE5C-BF2E35B6B560}" type="slidenum">
              <a:rPr lang="en-GB" smtClean="0"/>
              <a:t>‹#›</a:t>
            </a:fld>
            <a:endParaRPr lang="en-GB"/>
          </a:p>
        </p:txBody>
      </p:sp>
    </p:spTree>
    <p:extLst>
      <p:ext uri="{BB962C8B-B14F-4D97-AF65-F5344CB8AC3E}">
        <p14:creationId xmlns:p14="http://schemas.microsoft.com/office/powerpoint/2010/main" val="16792660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1E62736-511F-A942-A78D-AF384875C148}" type="datetimeFigureOut">
              <a:rPr lang="en-GB" smtClean="0"/>
              <a:t>06/03/2026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3BB5F32-06E6-0F4B-BE5C-BF2E35B6B560}" type="slidenum">
              <a:rPr lang="en-GB" smtClean="0"/>
              <a:t>‹#›</a:t>
            </a:fld>
            <a:endParaRPr lang="en-GB"/>
          </a:p>
        </p:txBody>
      </p:sp>
    </p:spTree>
    <p:extLst>
      <p:ext uri="{BB962C8B-B14F-4D97-AF65-F5344CB8AC3E}">
        <p14:creationId xmlns:p14="http://schemas.microsoft.com/office/powerpoint/2010/main" val="39791382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en-GB"/>
              <a:t>Click to edit Master title style</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E1E62736-511F-A942-A78D-AF384875C148}" type="datetimeFigureOut">
              <a:rPr lang="en-GB" smtClean="0"/>
              <a:t>06/03/2026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3BB5F32-06E6-0F4B-BE5C-BF2E35B6B560}" type="slidenum">
              <a:rPr lang="en-GB" smtClean="0"/>
              <a:t>‹#›</a:t>
            </a:fld>
            <a:endParaRPr lang="en-GB"/>
          </a:p>
        </p:txBody>
      </p:sp>
    </p:spTree>
    <p:extLst>
      <p:ext uri="{BB962C8B-B14F-4D97-AF65-F5344CB8AC3E}">
        <p14:creationId xmlns:p14="http://schemas.microsoft.com/office/powerpoint/2010/main" val="23012765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E1E62736-511F-A942-A78D-AF384875C148}" type="datetimeFigureOut">
              <a:rPr lang="en-GB" smtClean="0"/>
              <a:t>06/03/2026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3BB5F32-06E6-0F4B-BE5C-BF2E35B6B560}" type="slidenum">
              <a:rPr lang="en-GB" smtClean="0"/>
              <a:t>‹#›</a:t>
            </a:fld>
            <a:endParaRPr lang="en-GB"/>
          </a:p>
        </p:txBody>
      </p:sp>
    </p:spTree>
    <p:extLst>
      <p:ext uri="{BB962C8B-B14F-4D97-AF65-F5344CB8AC3E}">
        <p14:creationId xmlns:p14="http://schemas.microsoft.com/office/powerpoint/2010/main" val="2281564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en-GB"/>
              <a:t>Click to edit Master title style</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82329" y="2505075"/>
            <a:ext cx="4190702"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E1E62736-511F-A942-A78D-AF384875C148}" type="datetimeFigureOut">
              <a:rPr lang="en-GB" smtClean="0"/>
              <a:t>06/03/2026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3BB5F32-06E6-0F4B-BE5C-BF2E35B6B560}" type="slidenum">
              <a:rPr lang="en-GB" smtClean="0"/>
              <a:t>‹#›</a:t>
            </a:fld>
            <a:endParaRPr lang="en-GB"/>
          </a:p>
        </p:txBody>
      </p:sp>
    </p:spTree>
    <p:extLst>
      <p:ext uri="{BB962C8B-B14F-4D97-AF65-F5344CB8AC3E}">
        <p14:creationId xmlns:p14="http://schemas.microsoft.com/office/powerpoint/2010/main" val="11821598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E1E62736-511F-A942-A78D-AF384875C148}" type="datetimeFigureOut">
              <a:rPr lang="en-GB" smtClean="0"/>
              <a:t>06/03/2026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3BB5F32-06E6-0F4B-BE5C-BF2E35B6B560}" type="slidenum">
              <a:rPr lang="en-GB" smtClean="0"/>
              <a:t>‹#›</a:t>
            </a:fld>
            <a:endParaRPr lang="en-GB"/>
          </a:p>
        </p:txBody>
      </p:sp>
    </p:spTree>
    <p:extLst>
      <p:ext uri="{BB962C8B-B14F-4D97-AF65-F5344CB8AC3E}">
        <p14:creationId xmlns:p14="http://schemas.microsoft.com/office/powerpoint/2010/main" val="34393446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E62736-511F-A942-A78D-AF384875C148}" type="datetimeFigureOut">
              <a:rPr lang="en-GB" smtClean="0"/>
              <a:t>06/03/2026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3BB5F32-06E6-0F4B-BE5C-BF2E35B6B560}" type="slidenum">
              <a:rPr lang="en-GB" smtClean="0"/>
              <a:t>‹#›</a:t>
            </a:fld>
            <a:endParaRPr lang="en-GB"/>
          </a:p>
        </p:txBody>
      </p:sp>
    </p:spTree>
    <p:extLst>
      <p:ext uri="{BB962C8B-B14F-4D97-AF65-F5344CB8AC3E}">
        <p14:creationId xmlns:p14="http://schemas.microsoft.com/office/powerpoint/2010/main" val="38696572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E1E62736-511F-A942-A78D-AF384875C148}" type="datetimeFigureOut">
              <a:rPr lang="en-GB" smtClean="0"/>
              <a:t>06/03/2026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3BB5F32-06E6-0F4B-BE5C-BF2E35B6B560}" type="slidenum">
              <a:rPr lang="en-GB" smtClean="0"/>
              <a:t>‹#›</a:t>
            </a:fld>
            <a:endParaRPr lang="en-GB"/>
          </a:p>
        </p:txBody>
      </p:sp>
    </p:spTree>
    <p:extLst>
      <p:ext uri="{BB962C8B-B14F-4D97-AF65-F5344CB8AC3E}">
        <p14:creationId xmlns:p14="http://schemas.microsoft.com/office/powerpoint/2010/main" val="20539409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E1E62736-511F-A942-A78D-AF384875C148}" type="datetimeFigureOut">
              <a:rPr lang="en-GB" smtClean="0"/>
              <a:t>06/03/2026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3BB5F32-06E6-0F4B-BE5C-BF2E35B6B560}" type="slidenum">
              <a:rPr lang="en-GB" smtClean="0"/>
              <a:t>‹#›</a:t>
            </a:fld>
            <a:endParaRPr lang="en-GB"/>
          </a:p>
        </p:txBody>
      </p:sp>
    </p:spTree>
    <p:extLst>
      <p:ext uri="{BB962C8B-B14F-4D97-AF65-F5344CB8AC3E}">
        <p14:creationId xmlns:p14="http://schemas.microsoft.com/office/powerpoint/2010/main" val="18581815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E62736-511F-A942-A78D-AF384875C148}" type="datetimeFigureOut">
              <a:rPr lang="en-GB" smtClean="0"/>
              <a:t>06/03/2026</a:t>
            </a:fld>
            <a:endParaRPr lang="en-GB"/>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BB5F32-06E6-0F4B-BE5C-BF2E35B6B560}" type="slidenum">
              <a:rPr lang="en-GB" smtClean="0"/>
              <a:t>‹#›</a:t>
            </a:fld>
            <a:endParaRPr lang="en-GB"/>
          </a:p>
        </p:txBody>
      </p:sp>
    </p:spTree>
    <p:extLst>
      <p:ext uri="{BB962C8B-B14F-4D97-AF65-F5344CB8AC3E}">
        <p14:creationId xmlns:p14="http://schemas.microsoft.com/office/powerpoint/2010/main" val="12067395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3.pn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1.emf"/></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6.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Google Shape;530;p33">
            <a:extLst>
              <a:ext uri="{FF2B5EF4-FFF2-40B4-BE49-F238E27FC236}">
                <a16:creationId xmlns:a16="http://schemas.microsoft.com/office/drawing/2014/main" id="{C19B2531-6838-3D99-7C0F-3F5309472B31}"/>
              </a:ext>
            </a:extLst>
          </p:cNvPr>
          <p:cNvPicPr preferRelativeResize="0"/>
          <p:nvPr/>
        </p:nvPicPr>
        <p:blipFill>
          <a:blip r:embed="rId2">
            <a:alphaModFix amt="49000"/>
          </a:blip>
          <a:stretch>
            <a:fillRect/>
          </a:stretch>
        </p:blipFill>
        <p:spPr>
          <a:xfrm rot="-5400000" flipH="1">
            <a:off x="4735258" y="2529595"/>
            <a:ext cx="1146526" cy="7332301"/>
          </a:xfrm>
          <a:prstGeom prst="rect">
            <a:avLst/>
          </a:prstGeom>
          <a:noFill/>
          <a:ln>
            <a:noFill/>
          </a:ln>
        </p:spPr>
      </p:pic>
      <p:pic>
        <p:nvPicPr>
          <p:cNvPr id="13" name="Google Shape;325;p20">
            <a:extLst>
              <a:ext uri="{FF2B5EF4-FFF2-40B4-BE49-F238E27FC236}">
                <a16:creationId xmlns:a16="http://schemas.microsoft.com/office/drawing/2014/main" id="{3BB994EB-4C41-E973-3E35-CF0FE1538941}"/>
              </a:ext>
            </a:extLst>
          </p:cNvPr>
          <p:cNvPicPr preferRelativeResize="0"/>
          <p:nvPr/>
        </p:nvPicPr>
        <p:blipFill>
          <a:blip r:embed="rId3">
            <a:alphaModFix amt="57000"/>
            <a:duotone>
              <a:schemeClr val="accent3">
                <a:shade val="45000"/>
                <a:satMod val="135000"/>
              </a:schemeClr>
              <a:prstClr val="white"/>
            </a:duotone>
          </a:blip>
          <a:stretch>
            <a:fillRect/>
          </a:stretch>
        </p:blipFill>
        <p:spPr>
          <a:xfrm rot="-5400000">
            <a:off x="2467682" y="235376"/>
            <a:ext cx="5128821" cy="5541555"/>
          </a:xfrm>
          <a:prstGeom prst="rect">
            <a:avLst/>
          </a:prstGeom>
          <a:noFill/>
          <a:ln>
            <a:noFill/>
          </a:ln>
        </p:spPr>
      </p:pic>
      <p:pic>
        <p:nvPicPr>
          <p:cNvPr id="8" name="Picture 7" descr="Graphical user interface&#10;&#10;Description automatically generated with medium confidence">
            <a:extLst>
              <a:ext uri="{FF2B5EF4-FFF2-40B4-BE49-F238E27FC236}">
                <a16:creationId xmlns:a16="http://schemas.microsoft.com/office/drawing/2014/main" id="{24A0B744-6E73-5FDE-02E3-C1AEBC3B0ED8}"/>
              </a:ext>
            </a:extLst>
          </p:cNvPr>
          <p:cNvPicPr>
            <a:picLocks noChangeAspect="1"/>
          </p:cNvPicPr>
          <p:nvPr/>
        </p:nvPicPr>
        <p:blipFill>
          <a:blip r:embed="rId4"/>
          <a:stretch>
            <a:fillRect/>
          </a:stretch>
        </p:blipFill>
        <p:spPr>
          <a:xfrm>
            <a:off x="4192454" y="1749778"/>
            <a:ext cx="1679278" cy="642077"/>
          </a:xfrm>
          <a:prstGeom prst="rect">
            <a:avLst/>
          </a:prstGeom>
        </p:spPr>
      </p:pic>
      <p:sp>
        <p:nvSpPr>
          <p:cNvPr id="5" name="TextBox 4">
            <a:extLst>
              <a:ext uri="{FF2B5EF4-FFF2-40B4-BE49-F238E27FC236}">
                <a16:creationId xmlns:a16="http://schemas.microsoft.com/office/drawing/2014/main" id="{0ED0FFBB-161C-32DF-9F98-585A8A70E712}"/>
              </a:ext>
            </a:extLst>
          </p:cNvPr>
          <p:cNvSpPr txBox="1"/>
          <p:nvPr/>
        </p:nvSpPr>
        <p:spPr>
          <a:xfrm>
            <a:off x="1316637" y="5646131"/>
            <a:ext cx="7430910" cy="1107996"/>
          </a:xfrm>
          <a:prstGeom prst="rect">
            <a:avLst/>
          </a:prstGeom>
          <a:noFill/>
        </p:spPr>
        <p:txBody>
          <a:bodyPr wrap="square">
            <a:spAutoFit/>
          </a:bodyPr>
          <a:lstStyle/>
          <a:p>
            <a:pPr algn="ctr" fontAlgn="base"/>
            <a:r>
              <a:rPr lang="en-GB" sz="2400" b="1" i="1" u="none" strike="noStrike" dirty="0">
                <a:effectLst/>
                <a:latin typeface="Modern Love" pitchFamily="82" charset="0"/>
              </a:rPr>
              <a:t>“Children are not things to be </a:t>
            </a:r>
          </a:p>
          <a:p>
            <a:pPr algn="ctr" fontAlgn="base"/>
            <a:r>
              <a:rPr lang="en-GB" sz="2400" b="1" i="1" u="none" strike="noStrike" dirty="0">
                <a:effectLst/>
                <a:latin typeface="Modern Love" pitchFamily="82" charset="0"/>
              </a:rPr>
              <a:t>moulded, but are people to be unfolded.”</a:t>
            </a:r>
          </a:p>
          <a:p>
            <a:pPr algn="ctr" fontAlgn="base"/>
            <a:r>
              <a:rPr lang="en-GB" i="0" u="none" strike="noStrike" dirty="0">
                <a:effectLst/>
                <a:latin typeface="Sassoon Infant Std" panose="020B0503020103030203" pitchFamily="34" charset="0"/>
              </a:rPr>
              <a:t>Jess Lair</a:t>
            </a:r>
            <a:endParaRPr lang="en-GB" sz="1600" i="0" u="none" strike="noStrike" dirty="0">
              <a:effectLst/>
              <a:latin typeface="Sassoon Infant Std" panose="020B0503020103030203" pitchFamily="34" charset="0"/>
            </a:endParaRPr>
          </a:p>
        </p:txBody>
      </p:sp>
      <p:sp>
        <p:nvSpPr>
          <p:cNvPr id="6" name="TextBox 5">
            <a:extLst>
              <a:ext uri="{FF2B5EF4-FFF2-40B4-BE49-F238E27FC236}">
                <a16:creationId xmlns:a16="http://schemas.microsoft.com/office/drawing/2014/main" id="{1A673986-0276-B54A-0ED6-AFC58B2F76D6}"/>
              </a:ext>
            </a:extLst>
          </p:cNvPr>
          <p:cNvSpPr txBox="1"/>
          <p:nvPr/>
        </p:nvSpPr>
        <p:spPr>
          <a:xfrm>
            <a:off x="1776078" y="2443773"/>
            <a:ext cx="6319007" cy="2308324"/>
          </a:xfrm>
          <a:prstGeom prst="rect">
            <a:avLst/>
          </a:prstGeom>
          <a:noFill/>
        </p:spPr>
        <p:txBody>
          <a:bodyPr wrap="square" rtlCol="0">
            <a:spAutoFit/>
          </a:bodyPr>
          <a:lstStyle/>
          <a:p>
            <a:pPr algn="ctr"/>
            <a:r>
              <a:rPr lang="en-GB" sz="5000" dirty="0">
                <a:latin typeface="Modern Love" pitchFamily="82" charset="0"/>
                <a:cs typeface="Modern Love Grunge" panose="020F0502020204030204" pitchFamily="34" charset="0"/>
              </a:rPr>
              <a:t>Personal</a:t>
            </a:r>
          </a:p>
          <a:p>
            <a:pPr algn="ctr"/>
            <a:r>
              <a:rPr lang="en-GB" sz="5000" dirty="0">
                <a:latin typeface="Modern Love" pitchFamily="82" charset="0"/>
                <a:cs typeface="Modern Love Grunge" panose="020F0502020204030204" pitchFamily="34" charset="0"/>
              </a:rPr>
              <a:t>Development</a:t>
            </a:r>
          </a:p>
          <a:p>
            <a:pPr algn="ctr"/>
            <a:r>
              <a:rPr lang="en-GB" sz="4400" dirty="0">
                <a:latin typeface="The Hand" panose="03070502030502020204" pitchFamily="66" charset="0"/>
                <a:cs typeface="Modern Love Grunge" panose="020F0502020204030204" pitchFamily="34" charset="0"/>
              </a:rPr>
              <a:t>Overview</a:t>
            </a:r>
          </a:p>
        </p:txBody>
      </p:sp>
    </p:spTree>
    <p:extLst>
      <p:ext uri="{BB962C8B-B14F-4D97-AF65-F5344CB8AC3E}">
        <p14:creationId xmlns:p14="http://schemas.microsoft.com/office/powerpoint/2010/main" val="29937177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281;p117">
            <a:extLst>
              <a:ext uri="{FF2B5EF4-FFF2-40B4-BE49-F238E27FC236}">
                <a16:creationId xmlns:a16="http://schemas.microsoft.com/office/drawing/2014/main" id="{B9D5A128-E4AF-F69D-5230-0D30F497ABC0}"/>
              </a:ext>
            </a:extLst>
          </p:cNvPr>
          <p:cNvSpPr/>
          <p:nvPr/>
        </p:nvSpPr>
        <p:spPr>
          <a:xfrm>
            <a:off x="141655" y="167229"/>
            <a:ext cx="1824437" cy="756889"/>
          </a:xfrm>
          <a:prstGeom prst="homePlate">
            <a:avLst>
              <a:gd name="adj" fmla="val 50000"/>
            </a:avLst>
          </a:prstGeom>
          <a:solidFill>
            <a:schemeClr val="tx2">
              <a:lumMod val="60000"/>
              <a:lumOff val="40000"/>
              <a:alpha val="620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TextBox 2">
            <a:extLst>
              <a:ext uri="{FF2B5EF4-FFF2-40B4-BE49-F238E27FC236}">
                <a16:creationId xmlns:a16="http://schemas.microsoft.com/office/drawing/2014/main" id="{0C219B1C-5ADF-517C-A27B-28AB24233E44}"/>
              </a:ext>
            </a:extLst>
          </p:cNvPr>
          <p:cNvSpPr txBox="1"/>
          <p:nvPr/>
        </p:nvSpPr>
        <p:spPr>
          <a:xfrm>
            <a:off x="68346" y="184236"/>
            <a:ext cx="1644708" cy="830997"/>
          </a:xfrm>
          <a:prstGeom prst="rect">
            <a:avLst/>
          </a:prstGeom>
          <a:noFill/>
        </p:spPr>
        <p:txBody>
          <a:bodyPr wrap="square" rtlCol="0">
            <a:spAutoFit/>
          </a:bodyPr>
          <a:lstStyle/>
          <a:p>
            <a:pPr algn="ctr"/>
            <a:r>
              <a:rPr lang="en-GB" sz="2400" dirty="0">
                <a:latin typeface="Modern Love Caps" pitchFamily="82" charset="0"/>
              </a:rPr>
              <a:t>PSHE/</a:t>
            </a:r>
          </a:p>
          <a:p>
            <a:pPr algn="ctr"/>
            <a:r>
              <a:rPr lang="en-GB" sz="2400" dirty="0">
                <a:latin typeface="Modern Love Caps" pitchFamily="82" charset="0"/>
              </a:rPr>
              <a:t>RSE</a:t>
            </a:r>
          </a:p>
        </p:txBody>
      </p:sp>
      <p:sp>
        <p:nvSpPr>
          <p:cNvPr id="15" name="TextBox 14">
            <a:extLst>
              <a:ext uri="{FF2B5EF4-FFF2-40B4-BE49-F238E27FC236}">
                <a16:creationId xmlns:a16="http://schemas.microsoft.com/office/drawing/2014/main" id="{5436926E-9533-5EAB-FB37-4D9F67003FE0}"/>
              </a:ext>
            </a:extLst>
          </p:cNvPr>
          <p:cNvSpPr txBox="1"/>
          <p:nvPr/>
        </p:nvSpPr>
        <p:spPr>
          <a:xfrm>
            <a:off x="1878687" y="307346"/>
            <a:ext cx="2900320" cy="584775"/>
          </a:xfrm>
          <a:prstGeom prst="rect">
            <a:avLst/>
          </a:prstGeom>
          <a:noFill/>
        </p:spPr>
        <p:txBody>
          <a:bodyPr wrap="square" rtlCol="0">
            <a:spAutoFit/>
          </a:bodyPr>
          <a:lstStyle/>
          <a:p>
            <a:pPr algn="ctr"/>
            <a:r>
              <a:rPr lang="en-GB" sz="3200" dirty="0">
                <a:latin typeface="Modern Love" pitchFamily="82" charset="0"/>
                <a:cs typeface="Modern Love Grunge" panose="020F0502020204030204" pitchFamily="34" charset="0"/>
              </a:rPr>
              <a:t>Online Safety</a:t>
            </a:r>
          </a:p>
        </p:txBody>
      </p:sp>
      <p:sp>
        <p:nvSpPr>
          <p:cNvPr id="28" name="Rectangle 2">
            <a:extLst>
              <a:ext uri="{FF2B5EF4-FFF2-40B4-BE49-F238E27FC236}">
                <a16:creationId xmlns:a16="http://schemas.microsoft.com/office/drawing/2014/main" id="{B0295206-E842-348B-EF77-4C37A5143C39}"/>
              </a:ext>
            </a:extLst>
          </p:cNvPr>
          <p:cNvSpPr>
            <a:spLocks noChangeArrowheads="1"/>
          </p:cNvSpPr>
          <p:nvPr/>
        </p:nvSpPr>
        <p:spPr bwMode="auto">
          <a:xfrm>
            <a:off x="67701" y="1015482"/>
            <a:ext cx="9770598" cy="461665"/>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GB" sz="1200" dirty="0">
                <a:effectLst/>
                <a:latin typeface="Sassoon Infant Std" panose="020B0503020103030203" pitchFamily="34" charset="0"/>
              </a:rPr>
              <a:t>Online safety is taught within our PSHE curriculum and the </a:t>
            </a:r>
            <a:r>
              <a:rPr lang="en-GB" sz="1200" dirty="0">
                <a:latin typeface="Sassoon Infant Std" panose="020B0503020103030203" pitchFamily="34" charset="0"/>
              </a:rPr>
              <a:t>D</a:t>
            </a:r>
            <a:r>
              <a:rPr lang="en-GB" sz="1200" dirty="0">
                <a:effectLst/>
                <a:latin typeface="Sassoon Infant Std" panose="020B0503020103030203" pitchFamily="34" charset="0"/>
              </a:rPr>
              <a:t>igital Literacy component of our computing curriculum. Our online safety curriculum is taught using the National Online Safety resources. We have linked their key concepts to our PSHE key concepts. These are identified on our long term plan.</a:t>
            </a:r>
            <a:endParaRPr lang="en-GB" sz="1200" dirty="0">
              <a:latin typeface="Sassoon Infant Std" panose="020B0503020103030203" pitchFamily="34" charset="0"/>
            </a:endParaRPr>
          </a:p>
        </p:txBody>
      </p:sp>
      <p:sp>
        <p:nvSpPr>
          <p:cNvPr id="40" name="Rectangle 39">
            <a:extLst>
              <a:ext uri="{FF2B5EF4-FFF2-40B4-BE49-F238E27FC236}">
                <a16:creationId xmlns:a16="http://schemas.microsoft.com/office/drawing/2014/main" id="{199FE2C6-F08F-18C0-145C-33282F211620}"/>
              </a:ext>
            </a:extLst>
          </p:cNvPr>
          <p:cNvSpPr/>
          <p:nvPr/>
        </p:nvSpPr>
        <p:spPr>
          <a:xfrm>
            <a:off x="0" y="2111254"/>
            <a:ext cx="9906000" cy="141596"/>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TextBox 41">
            <a:extLst>
              <a:ext uri="{FF2B5EF4-FFF2-40B4-BE49-F238E27FC236}">
                <a16:creationId xmlns:a16="http://schemas.microsoft.com/office/drawing/2014/main" id="{291954CB-0329-A342-6D26-46AFAFA1D366}"/>
              </a:ext>
            </a:extLst>
          </p:cNvPr>
          <p:cNvSpPr txBox="1"/>
          <p:nvPr/>
        </p:nvSpPr>
        <p:spPr>
          <a:xfrm>
            <a:off x="498091" y="2546156"/>
            <a:ext cx="1824438" cy="361637"/>
          </a:xfrm>
          <a:prstGeom prst="rect">
            <a:avLst/>
          </a:prstGeom>
          <a:noFill/>
        </p:spPr>
        <p:txBody>
          <a:bodyPr wrap="square">
            <a:spAutoFit/>
          </a:bodyPr>
          <a:lstStyle/>
          <a:p>
            <a:pPr algn="ctr"/>
            <a:r>
              <a:rPr lang="en-GB" sz="700" dirty="0">
                <a:effectLst/>
                <a:latin typeface="Sassoon Infant Std" panose="020B0503020103030203" pitchFamily="34" charset="0"/>
                <a:ea typeface="Noteworthy Light" panose="02000400000000000000" pitchFamily="2" charset="77"/>
              </a:rPr>
              <a:t>Rights and Responsibilities</a:t>
            </a:r>
          </a:p>
          <a:p>
            <a:pPr algn="ctr"/>
            <a:r>
              <a:rPr lang="en-GB" sz="1000" b="1" dirty="0">
                <a:latin typeface="Sassoon Infant Std" panose="020B0503020103030203" pitchFamily="34" charset="0"/>
                <a:ea typeface="Noteworthy Light" panose="02000400000000000000" pitchFamily="2" charset="77"/>
              </a:rPr>
              <a:t>Online Reputation</a:t>
            </a:r>
          </a:p>
        </p:txBody>
      </p:sp>
      <p:sp>
        <p:nvSpPr>
          <p:cNvPr id="44" name="TextBox 43">
            <a:extLst>
              <a:ext uri="{FF2B5EF4-FFF2-40B4-BE49-F238E27FC236}">
                <a16:creationId xmlns:a16="http://schemas.microsoft.com/office/drawing/2014/main" id="{154168D1-227B-D80B-AE54-08D3AE0328E6}"/>
              </a:ext>
            </a:extLst>
          </p:cNvPr>
          <p:cNvSpPr txBox="1"/>
          <p:nvPr/>
        </p:nvSpPr>
        <p:spPr>
          <a:xfrm>
            <a:off x="1878687" y="2548469"/>
            <a:ext cx="1824438" cy="507831"/>
          </a:xfrm>
          <a:prstGeom prst="rect">
            <a:avLst/>
          </a:prstGeom>
          <a:noFill/>
        </p:spPr>
        <p:txBody>
          <a:bodyPr wrap="square">
            <a:spAutoFit/>
          </a:bodyPr>
          <a:lstStyle/>
          <a:p>
            <a:pPr algn="ctr"/>
            <a:r>
              <a:rPr lang="en-GB" sz="700" dirty="0">
                <a:effectLst/>
                <a:latin typeface="Sassoon Infant Std" panose="020B0503020103030203" pitchFamily="34" charset="0"/>
                <a:ea typeface="Noteworthy Light" panose="02000400000000000000" pitchFamily="2" charset="77"/>
              </a:rPr>
              <a:t>Feelings </a:t>
            </a:r>
            <a:r>
              <a:rPr lang="en-GB" sz="700" dirty="0">
                <a:latin typeface="Sassoon Infant Std" panose="020B0503020103030203" pitchFamily="34" charset="0"/>
                <a:ea typeface="Noteworthy Light" panose="02000400000000000000" pitchFamily="2" charset="77"/>
              </a:rPr>
              <a:t>and Friendships</a:t>
            </a:r>
          </a:p>
          <a:p>
            <a:pPr algn="ctr"/>
            <a:r>
              <a:rPr lang="en-GB" sz="1000" b="1" dirty="0">
                <a:latin typeface="Sassoon Infant Std" panose="020B0503020103030203" pitchFamily="34" charset="0"/>
                <a:ea typeface="Noteworthy Light" panose="02000400000000000000" pitchFamily="2" charset="77"/>
              </a:rPr>
              <a:t>Online Relationships </a:t>
            </a:r>
          </a:p>
          <a:p>
            <a:pPr algn="ctr"/>
            <a:r>
              <a:rPr lang="en-GB" sz="1000" b="1" dirty="0">
                <a:latin typeface="Sassoon Infant Std" panose="020B0503020103030203" pitchFamily="34" charset="0"/>
                <a:ea typeface="Noteworthy Light" panose="02000400000000000000" pitchFamily="2" charset="77"/>
              </a:rPr>
              <a:t>and Online Bullying</a:t>
            </a:r>
          </a:p>
        </p:txBody>
      </p:sp>
      <p:sp>
        <p:nvSpPr>
          <p:cNvPr id="46" name="TextBox 45">
            <a:extLst>
              <a:ext uri="{FF2B5EF4-FFF2-40B4-BE49-F238E27FC236}">
                <a16:creationId xmlns:a16="http://schemas.microsoft.com/office/drawing/2014/main" id="{58C5AA98-6176-C001-CD7D-202260F7C990}"/>
              </a:ext>
            </a:extLst>
          </p:cNvPr>
          <p:cNvSpPr txBox="1"/>
          <p:nvPr/>
        </p:nvSpPr>
        <p:spPr>
          <a:xfrm>
            <a:off x="3234202" y="2555703"/>
            <a:ext cx="1824438" cy="507831"/>
          </a:xfrm>
          <a:prstGeom prst="rect">
            <a:avLst/>
          </a:prstGeom>
          <a:noFill/>
        </p:spPr>
        <p:txBody>
          <a:bodyPr wrap="square">
            <a:spAutoFit/>
          </a:bodyPr>
          <a:lstStyle/>
          <a:p>
            <a:pPr algn="ctr"/>
            <a:r>
              <a:rPr lang="en-GB" sz="700" dirty="0">
                <a:effectLst/>
                <a:latin typeface="Sassoon Infant Std" panose="020B0503020103030203" pitchFamily="34" charset="0"/>
                <a:ea typeface="Noteworthy Light" panose="02000400000000000000" pitchFamily="2" charset="77"/>
              </a:rPr>
              <a:t>Money </a:t>
            </a:r>
            <a:r>
              <a:rPr lang="en-GB" sz="700" dirty="0">
                <a:latin typeface="Sassoon Infant Std" panose="020B0503020103030203" pitchFamily="34" charset="0"/>
                <a:ea typeface="Noteworthy Light" panose="02000400000000000000" pitchFamily="2" charset="77"/>
              </a:rPr>
              <a:t>and Finance</a:t>
            </a:r>
          </a:p>
          <a:p>
            <a:pPr algn="ctr"/>
            <a:r>
              <a:rPr lang="en-GB" sz="1000" b="1" dirty="0">
                <a:latin typeface="Sassoon Infant Std" panose="020B0503020103030203" pitchFamily="34" charset="0"/>
                <a:ea typeface="Noteworthy Light" panose="02000400000000000000" pitchFamily="2" charset="77"/>
              </a:rPr>
              <a:t>Copyright </a:t>
            </a:r>
          </a:p>
          <a:p>
            <a:pPr algn="ctr"/>
            <a:r>
              <a:rPr lang="en-GB" sz="1000" b="1" dirty="0">
                <a:latin typeface="Sassoon Infant Std" panose="020B0503020103030203" pitchFamily="34" charset="0"/>
                <a:ea typeface="Noteworthy Light" panose="02000400000000000000" pitchFamily="2" charset="77"/>
              </a:rPr>
              <a:t>and Ownership</a:t>
            </a:r>
          </a:p>
        </p:txBody>
      </p:sp>
      <p:sp>
        <p:nvSpPr>
          <p:cNvPr id="48" name="TextBox 47">
            <a:extLst>
              <a:ext uri="{FF2B5EF4-FFF2-40B4-BE49-F238E27FC236}">
                <a16:creationId xmlns:a16="http://schemas.microsoft.com/office/drawing/2014/main" id="{8026C613-E50B-78CD-EA10-7008219AF577}"/>
              </a:ext>
            </a:extLst>
          </p:cNvPr>
          <p:cNvSpPr txBox="1"/>
          <p:nvPr/>
        </p:nvSpPr>
        <p:spPr>
          <a:xfrm>
            <a:off x="4608214" y="2569824"/>
            <a:ext cx="1824438" cy="507831"/>
          </a:xfrm>
          <a:prstGeom prst="rect">
            <a:avLst/>
          </a:prstGeom>
          <a:noFill/>
        </p:spPr>
        <p:txBody>
          <a:bodyPr wrap="square">
            <a:spAutoFit/>
          </a:bodyPr>
          <a:lstStyle/>
          <a:p>
            <a:pPr algn="ctr"/>
            <a:r>
              <a:rPr lang="en-GB" sz="700" dirty="0">
                <a:effectLst/>
                <a:latin typeface="Sassoon Infant Std" panose="020B0503020103030203" pitchFamily="34" charset="0"/>
                <a:ea typeface="Noteworthy Light" panose="02000400000000000000" pitchFamily="2" charset="77"/>
              </a:rPr>
              <a:t>Health </a:t>
            </a:r>
            <a:r>
              <a:rPr lang="en-GB" sz="700" dirty="0">
                <a:latin typeface="Sassoon Infant Std" panose="020B0503020103030203" pitchFamily="34" charset="0"/>
                <a:ea typeface="Noteworthy Light" panose="02000400000000000000" pitchFamily="2" charset="77"/>
              </a:rPr>
              <a:t>and Wellbeing</a:t>
            </a:r>
          </a:p>
          <a:p>
            <a:pPr algn="ctr"/>
            <a:r>
              <a:rPr lang="en-GB" sz="1000" b="1" dirty="0">
                <a:latin typeface="Sassoon Infant Std" panose="020B0503020103030203" pitchFamily="34" charset="0"/>
                <a:ea typeface="Noteworthy Light" panose="02000400000000000000" pitchFamily="2" charset="77"/>
              </a:rPr>
              <a:t>Health, Wellbeing </a:t>
            </a:r>
          </a:p>
          <a:p>
            <a:pPr algn="ctr"/>
            <a:r>
              <a:rPr lang="en-GB" sz="1000" b="1" dirty="0">
                <a:latin typeface="Sassoon Infant Std" panose="020B0503020103030203" pitchFamily="34" charset="0"/>
                <a:ea typeface="Noteworthy Light" panose="02000400000000000000" pitchFamily="2" charset="77"/>
              </a:rPr>
              <a:t>and Lifestyle</a:t>
            </a:r>
          </a:p>
        </p:txBody>
      </p:sp>
      <p:sp>
        <p:nvSpPr>
          <p:cNvPr id="50" name="TextBox 49">
            <a:extLst>
              <a:ext uri="{FF2B5EF4-FFF2-40B4-BE49-F238E27FC236}">
                <a16:creationId xmlns:a16="http://schemas.microsoft.com/office/drawing/2014/main" id="{CD95051F-1B9D-1377-3E9A-948EE34BCEC8}"/>
              </a:ext>
            </a:extLst>
          </p:cNvPr>
          <p:cNvSpPr txBox="1"/>
          <p:nvPr/>
        </p:nvSpPr>
        <p:spPr>
          <a:xfrm>
            <a:off x="5940599" y="2568409"/>
            <a:ext cx="1824438" cy="507831"/>
          </a:xfrm>
          <a:prstGeom prst="rect">
            <a:avLst/>
          </a:prstGeom>
          <a:noFill/>
        </p:spPr>
        <p:txBody>
          <a:bodyPr wrap="square">
            <a:spAutoFit/>
          </a:bodyPr>
          <a:lstStyle/>
          <a:p>
            <a:pPr algn="ctr"/>
            <a:r>
              <a:rPr lang="en-GB" sz="700" dirty="0">
                <a:effectLst/>
                <a:latin typeface="Sassoon Infant Std" panose="020B0503020103030203" pitchFamily="34" charset="0"/>
                <a:ea typeface="Noteworthy Light" panose="02000400000000000000" pitchFamily="2" charset="77"/>
              </a:rPr>
              <a:t>Identity</a:t>
            </a:r>
          </a:p>
          <a:p>
            <a:pPr algn="ctr"/>
            <a:r>
              <a:rPr lang="en-GB" sz="1000" b="1" dirty="0">
                <a:latin typeface="Sassoon Infant Std" panose="020B0503020103030203" pitchFamily="34" charset="0"/>
                <a:ea typeface="Noteworthy Light" panose="02000400000000000000" pitchFamily="2" charset="77"/>
              </a:rPr>
              <a:t>Self-Image </a:t>
            </a:r>
          </a:p>
          <a:p>
            <a:pPr algn="ctr"/>
            <a:r>
              <a:rPr lang="en-GB" sz="1000" b="1" dirty="0">
                <a:latin typeface="Sassoon Infant Std" panose="020B0503020103030203" pitchFamily="34" charset="0"/>
                <a:ea typeface="Noteworthy Light" panose="02000400000000000000" pitchFamily="2" charset="77"/>
              </a:rPr>
              <a:t>and Identity</a:t>
            </a:r>
            <a:endParaRPr lang="en-GB" sz="1000" b="1" dirty="0">
              <a:effectLst/>
              <a:latin typeface="Sassoon Infant Std" panose="020B0503020103030203" pitchFamily="34" charset="0"/>
              <a:ea typeface="Noteworthy Light" panose="02000400000000000000" pitchFamily="2" charset="77"/>
            </a:endParaRPr>
          </a:p>
        </p:txBody>
      </p:sp>
      <p:sp>
        <p:nvSpPr>
          <p:cNvPr id="52" name="TextBox 51">
            <a:extLst>
              <a:ext uri="{FF2B5EF4-FFF2-40B4-BE49-F238E27FC236}">
                <a16:creationId xmlns:a16="http://schemas.microsoft.com/office/drawing/2014/main" id="{C449AFD1-D931-4949-5B54-F415C51AEB82}"/>
              </a:ext>
            </a:extLst>
          </p:cNvPr>
          <p:cNvSpPr txBox="1"/>
          <p:nvPr/>
        </p:nvSpPr>
        <p:spPr>
          <a:xfrm>
            <a:off x="7337741" y="2576933"/>
            <a:ext cx="1824438" cy="661720"/>
          </a:xfrm>
          <a:prstGeom prst="rect">
            <a:avLst/>
          </a:prstGeom>
          <a:noFill/>
        </p:spPr>
        <p:txBody>
          <a:bodyPr wrap="square">
            <a:spAutoFit/>
          </a:bodyPr>
          <a:lstStyle/>
          <a:p>
            <a:pPr algn="ctr"/>
            <a:r>
              <a:rPr lang="en-GB" sz="700" dirty="0">
                <a:effectLst/>
                <a:latin typeface="Sassoon Infant Std" panose="020B0503020103030203" pitchFamily="34" charset="0"/>
                <a:ea typeface="Noteworthy Light" panose="02000400000000000000" pitchFamily="2" charset="77"/>
              </a:rPr>
              <a:t>Safety and Risk</a:t>
            </a:r>
          </a:p>
          <a:p>
            <a:pPr algn="ctr"/>
            <a:r>
              <a:rPr lang="en-GB" sz="1000" b="1" dirty="0">
                <a:latin typeface="Sassoon Infant Std" panose="020B0503020103030203" pitchFamily="34" charset="0"/>
                <a:ea typeface="Noteworthy Light" panose="02000400000000000000" pitchFamily="2" charset="77"/>
              </a:rPr>
              <a:t>Managing Online Information and </a:t>
            </a:r>
          </a:p>
          <a:p>
            <a:pPr algn="ctr"/>
            <a:r>
              <a:rPr lang="en-GB" sz="1000" b="1" dirty="0">
                <a:latin typeface="Sassoon Infant Std" panose="020B0503020103030203" pitchFamily="34" charset="0"/>
                <a:ea typeface="Noteworthy Light" panose="02000400000000000000" pitchFamily="2" charset="77"/>
              </a:rPr>
              <a:t>Privacy and Security</a:t>
            </a:r>
          </a:p>
        </p:txBody>
      </p:sp>
      <p:pic>
        <p:nvPicPr>
          <p:cNvPr id="75" name="Picture 74">
            <a:extLst>
              <a:ext uri="{FF2B5EF4-FFF2-40B4-BE49-F238E27FC236}">
                <a16:creationId xmlns:a16="http://schemas.microsoft.com/office/drawing/2014/main" id="{82633149-A98E-8F8F-4F85-0C45E293F92F}"/>
              </a:ext>
            </a:extLst>
          </p:cNvPr>
          <p:cNvPicPr>
            <a:picLocks noChangeAspect="1"/>
          </p:cNvPicPr>
          <p:nvPr/>
        </p:nvPicPr>
        <p:blipFill>
          <a:blip r:embed="rId2"/>
          <a:stretch>
            <a:fillRect/>
          </a:stretch>
        </p:blipFill>
        <p:spPr>
          <a:xfrm>
            <a:off x="940490" y="1580581"/>
            <a:ext cx="7772400" cy="975526"/>
          </a:xfrm>
          <a:prstGeom prst="rect">
            <a:avLst/>
          </a:prstGeom>
        </p:spPr>
      </p:pic>
      <p:graphicFrame>
        <p:nvGraphicFramePr>
          <p:cNvPr id="16" name="Table 11">
            <a:extLst>
              <a:ext uri="{FF2B5EF4-FFF2-40B4-BE49-F238E27FC236}">
                <a16:creationId xmlns:a16="http://schemas.microsoft.com/office/drawing/2014/main" id="{706710E6-5529-04B3-8B03-F8CC69A9F5DD}"/>
              </a:ext>
            </a:extLst>
          </p:cNvPr>
          <p:cNvGraphicFramePr>
            <a:graphicFrameLocks noGrp="1"/>
          </p:cNvGraphicFramePr>
          <p:nvPr>
            <p:extLst>
              <p:ext uri="{D42A27DB-BD31-4B8C-83A1-F6EECF244321}">
                <p14:modId xmlns:p14="http://schemas.microsoft.com/office/powerpoint/2010/main" val="662434889"/>
              </p:ext>
            </p:extLst>
          </p:nvPr>
        </p:nvGraphicFramePr>
        <p:xfrm>
          <a:off x="116511" y="3297552"/>
          <a:ext cx="9458812" cy="3430694"/>
        </p:xfrm>
        <a:graphic>
          <a:graphicData uri="http://schemas.openxmlformats.org/drawingml/2006/table">
            <a:tbl>
              <a:tblPr bandRow="1">
                <a:tableStyleId>{5C22544A-7EE6-4342-B048-85BDC9FD1C3A}</a:tableStyleId>
              </a:tblPr>
              <a:tblGrid>
                <a:gridCol w="907744">
                  <a:extLst>
                    <a:ext uri="{9D8B030D-6E8A-4147-A177-3AD203B41FA5}">
                      <a16:colId xmlns:a16="http://schemas.microsoft.com/office/drawing/2014/main" val="2826797964"/>
                    </a:ext>
                  </a:extLst>
                </a:gridCol>
                <a:gridCol w="2137767">
                  <a:extLst>
                    <a:ext uri="{9D8B030D-6E8A-4147-A177-3AD203B41FA5}">
                      <a16:colId xmlns:a16="http://schemas.microsoft.com/office/drawing/2014/main" val="554024037"/>
                    </a:ext>
                  </a:extLst>
                </a:gridCol>
                <a:gridCol w="2137767">
                  <a:extLst>
                    <a:ext uri="{9D8B030D-6E8A-4147-A177-3AD203B41FA5}">
                      <a16:colId xmlns:a16="http://schemas.microsoft.com/office/drawing/2014/main" val="3054335467"/>
                    </a:ext>
                  </a:extLst>
                </a:gridCol>
                <a:gridCol w="2137767">
                  <a:extLst>
                    <a:ext uri="{9D8B030D-6E8A-4147-A177-3AD203B41FA5}">
                      <a16:colId xmlns:a16="http://schemas.microsoft.com/office/drawing/2014/main" val="3468361165"/>
                    </a:ext>
                  </a:extLst>
                </a:gridCol>
                <a:gridCol w="2137767">
                  <a:extLst>
                    <a:ext uri="{9D8B030D-6E8A-4147-A177-3AD203B41FA5}">
                      <a16:colId xmlns:a16="http://schemas.microsoft.com/office/drawing/2014/main" val="2718761570"/>
                    </a:ext>
                  </a:extLst>
                </a:gridCol>
              </a:tblGrid>
              <a:tr h="240772">
                <a:tc>
                  <a:txBody>
                    <a:bodyPr/>
                    <a:lstStyle/>
                    <a:p>
                      <a:pPr algn="ctr"/>
                      <a:endParaRPr lang="en-GB" sz="1000" dirty="0">
                        <a:solidFill>
                          <a:schemeClr val="bg1"/>
                        </a:solidFill>
                        <a:latin typeface="Sassoon Infant Std" panose="020B0503020103030203" pitchFamily="34" charset="0"/>
                      </a:endParaRPr>
                    </a:p>
                  </a:txBody>
                  <a:tcPr anchor="ctr">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pPr algn="ctr"/>
                      <a:r>
                        <a:rPr lang="en-GB" sz="1000" b="1" dirty="0">
                          <a:latin typeface="Sassoon Infant Std" panose="020B0503020103030203" pitchFamily="34" charset="0"/>
                        </a:rPr>
                        <a:t>Block 1</a:t>
                      </a:r>
                    </a:p>
                  </a:txBody>
                  <a:tcPr anchor="ctr">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3">
                        <a:lumMod val="60000"/>
                        <a:lumOff val="40000"/>
                        <a:alpha val="501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1" dirty="0">
                          <a:latin typeface="Sassoon Infant Std" panose="020B0503020103030203" pitchFamily="34" charset="0"/>
                        </a:rPr>
                        <a:t>Block 2</a:t>
                      </a:r>
                    </a:p>
                  </a:txBody>
                  <a:tcPr anchor="ct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3">
                        <a:lumMod val="60000"/>
                        <a:lumOff val="40000"/>
                        <a:alpha val="50100"/>
                      </a:schemeClr>
                    </a:solidFill>
                  </a:tcPr>
                </a:tc>
                <a:tc>
                  <a:txBody>
                    <a:bodyPr/>
                    <a:lstStyle/>
                    <a:p>
                      <a:pPr algn="ctr"/>
                      <a:r>
                        <a:rPr lang="en-GB" sz="1000" b="1" dirty="0">
                          <a:latin typeface="Sassoon Infant Std" panose="020B0503020103030203" pitchFamily="34" charset="0"/>
                        </a:rPr>
                        <a:t>Block 3</a:t>
                      </a:r>
                    </a:p>
                  </a:txBody>
                  <a:tcPr anchor="ct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3">
                        <a:lumMod val="60000"/>
                        <a:lumOff val="40000"/>
                        <a:alpha val="50100"/>
                      </a:schemeClr>
                    </a:solidFill>
                  </a:tcPr>
                </a:tc>
                <a:tc>
                  <a:txBody>
                    <a:bodyPr/>
                    <a:lstStyle/>
                    <a:p>
                      <a:pPr algn="ctr"/>
                      <a:r>
                        <a:rPr lang="en-GB" sz="1000" b="1" dirty="0">
                          <a:latin typeface="Sassoon Infant Std" panose="020B0503020103030203" pitchFamily="34" charset="0"/>
                        </a:rPr>
                        <a:t>Across the year</a:t>
                      </a:r>
                    </a:p>
                  </a:txBody>
                  <a:tcPr anchor="ct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3">
                        <a:lumMod val="60000"/>
                        <a:lumOff val="40000"/>
                        <a:alpha val="50100"/>
                      </a:schemeClr>
                    </a:solidFill>
                  </a:tcPr>
                </a:tc>
                <a:extLst>
                  <a:ext uri="{0D108BD9-81ED-4DB2-BD59-A6C34878D82A}">
                    <a16:rowId xmlns:a16="http://schemas.microsoft.com/office/drawing/2014/main" val="2398984700"/>
                  </a:ext>
                </a:extLst>
              </a:tr>
              <a:tr h="240772">
                <a:tc>
                  <a:txBody>
                    <a:bodyPr/>
                    <a:lstStyle/>
                    <a:p>
                      <a:pPr algn="ctr"/>
                      <a:endParaRPr lang="en-GB" sz="1000" b="1" dirty="0">
                        <a:solidFill>
                          <a:schemeClr val="tx1"/>
                        </a:solidFill>
                        <a:latin typeface="Sassoon Infant Std" panose="020B0503020103030203" pitchFamily="34" charset="0"/>
                      </a:endParaRPr>
                    </a:p>
                  </a:txBody>
                  <a:tcPr anchor="ctr">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pPr algn="ctr"/>
                      <a:r>
                        <a:rPr lang="en-GB" sz="900" b="1" dirty="0">
                          <a:latin typeface="Sassoon Infant Std" panose="020B0503020103030203" pitchFamily="34" charset="0"/>
                        </a:rPr>
                        <a:t>Within computing slot</a:t>
                      </a:r>
                    </a:p>
                  </a:txBody>
                  <a:tcPr anchor="ctr">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a:r>
                        <a:rPr lang="en-GB" sz="900" b="1" dirty="0">
                          <a:latin typeface="Sassoon Infant Std" panose="020B0503020103030203" pitchFamily="34" charset="0"/>
                        </a:rPr>
                        <a:t>Within computing slot</a:t>
                      </a:r>
                    </a:p>
                  </a:txBody>
                  <a:tcPr anchor="ct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a:r>
                        <a:rPr lang="en-GB" sz="900" b="1" dirty="0">
                          <a:latin typeface="Sassoon Infant Std" panose="020B0503020103030203" pitchFamily="34" charset="0"/>
                        </a:rPr>
                        <a:t>Within PSHE slot</a:t>
                      </a:r>
                    </a:p>
                  </a:txBody>
                  <a:tcPr anchor="ct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a:r>
                        <a:rPr lang="en-GB" sz="900" b="1" dirty="0">
                          <a:latin typeface="Sassoon Infant Std" panose="020B0503020103030203" pitchFamily="34" charset="0"/>
                        </a:rPr>
                        <a:t>Within PSHE slot</a:t>
                      </a:r>
                    </a:p>
                  </a:txBody>
                  <a:tcPr anchor="ct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828079328"/>
                  </a:ext>
                </a:extLst>
              </a:tr>
              <a:tr h="474021">
                <a:tc>
                  <a:txBody>
                    <a:bodyPr/>
                    <a:lstStyle/>
                    <a:p>
                      <a:pPr algn="ctr"/>
                      <a:r>
                        <a:rPr lang="en-GB" sz="1000" b="1" dirty="0">
                          <a:solidFill>
                            <a:schemeClr val="tx1"/>
                          </a:solidFill>
                          <a:latin typeface="Sassoon Infant Std" panose="020B0503020103030203" pitchFamily="34" charset="0"/>
                        </a:rPr>
                        <a:t>Reception</a:t>
                      </a:r>
                    </a:p>
                  </a:txBody>
                  <a:tcPr anchor="ctr">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chemeClr val="accent3">
                        <a:lumMod val="60000"/>
                        <a:lumOff val="40000"/>
                        <a:alpha val="50100"/>
                      </a:schemeClr>
                    </a:solidFill>
                  </a:tcPr>
                </a:tc>
                <a:tc>
                  <a:txBody>
                    <a:bodyPr/>
                    <a:lstStyle/>
                    <a:p>
                      <a:pPr algn="ctr"/>
                      <a:r>
                        <a:rPr lang="en-GB" sz="850" b="1" dirty="0">
                          <a:latin typeface="Sassoon Infant Std" panose="020B0503020103030203" pitchFamily="34" charset="0"/>
                        </a:rPr>
                        <a:t>How can we communicate online?</a:t>
                      </a:r>
                    </a:p>
                  </a:txBody>
                  <a:tcPr anchor="ctr">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solidFill>
                      <a:srgbClr val="F8A3B2"/>
                    </a:solidFill>
                  </a:tcPr>
                </a:tc>
                <a:tc>
                  <a:txBody>
                    <a:bodyPr/>
                    <a:lstStyle/>
                    <a:p>
                      <a:pPr algn="ctr"/>
                      <a:r>
                        <a:rPr lang="en-GB" sz="850" b="1" dirty="0">
                          <a:latin typeface="Sassoon Infant Std" panose="020B0503020103030203" pitchFamily="34" charset="0"/>
                        </a:rPr>
                        <a:t>What does being unkind online mean?</a:t>
                      </a:r>
                    </a:p>
                  </a:txBody>
                  <a:tcPr anchor="ctr">
                    <a:lnT w="28575" cap="flat" cmpd="sng" algn="ctr">
                      <a:solidFill>
                        <a:schemeClr val="bg1"/>
                      </a:solidFill>
                      <a:prstDash val="solid"/>
                      <a:round/>
                      <a:headEnd type="none" w="med" len="med"/>
                      <a:tailEnd type="none" w="med" len="med"/>
                    </a:lnT>
                    <a:solidFill>
                      <a:srgbClr val="F8A3B2"/>
                    </a:solidFill>
                  </a:tcPr>
                </a:tc>
                <a:tc>
                  <a:txBody>
                    <a:bodyPr/>
                    <a:lstStyle/>
                    <a:p>
                      <a:pPr algn="ctr"/>
                      <a:r>
                        <a:rPr lang="en-GB" sz="850" b="1" dirty="0">
                          <a:latin typeface="Sassoon Infant Std" panose="020B0503020103030203" pitchFamily="34" charset="0"/>
                        </a:rPr>
                        <a:t>What are the rules when using technology at home and at school?</a:t>
                      </a:r>
                    </a:p>
                  </a:txBody>
                  <a:tcPr anchor="ctr">
                    <a:lnT w="28575" cap="flat" cmpd="sng" algn="ctr">
                      <a:solidFill>
                        <a:schemeClr val="bg1"/>
                      </a:solidFill>
                      <a:prstDash val="solid"/>
                      <a:round/>
                      <a:headEnd type="none" w="med" len="med"/>
                      <a:tailEnd type="none" w="med" len="med"/>
                    </a:lnT>
                    <a:solidFill>
                      <a:srgbClr val="CCB0D7"/>
                    </a:solidFill>
                  </a:tcPr>
                </a:tc>
                <a:tc>
                  <a:txBody>
                    <a:bodyPr/>
                    <a:lstStyle/>
                    <a:p>
                      <a:pPr algn="ctr"/>
                      <a:endParaRPr lang="en-GB" sz="850" b="1" dirty="0">
                        <a:latin typeface="Sassoon Infant Std" panose="020B0503020103030203" pitchFamily="34" charset="0"/>
                      </a:endParaRPr>
                    </a:p>
                  </a:txBody>
                  <a:tcPr anchor="ctr">
                    <a:lnT w="28575" cap="flat" cmpd="sng" algn="ctr">
                      <a:solidFill>
                        <a:schemeClr val="bg1"/>
                      </a:solidFill>
                      <a:prstDash val="solid"/>
                      <a:round/>
                      <a:headEnd type="none" w="med" len="med"/>
                      <a:tailEnd type="none" w="med" len="med"/>
                    </a:lnT>
                    <a:solidFill>
                      <a:schemeClr val="bg1">
                        <a:lumMod val="85000"/>
                      </a:schemeClr>
                    </a:solidFill>
                  </a:tcPr>
                </a:tc>
                <a:extLst>
                  <a:ext uri="{0D108BD9-81ED-4DB2-BD59-A6C34878D82A}">
                    <a16:rowId xmlns:a16="http://schemas.microsoft.com/office/drawing/2014/main" val="738968863"/>
                  </a:ext>
                </a:extLst>
              </a:tr>
              <a:tr h="218200">
                <a:tc rowSpan="2">
                  <a:txBody>
                    <a:bodyPr/>
                    <a:lstStyle/>
                    <a:p>
                      <a:pPr algn="ctr"/>
                      <a:r>
                        <a:rPr lang="en-GB" sz="1000" b="1" dirty="0">
                          <a:solidFill>
                            <a:schemeClr val="tx1"/>
                          </a:solidFill>
                          <a:latin typeface="Sassoon Infant Std" panose="020B0503020103030203" pitchFamily="34" charset="0"/>
                        </a:rPr>
                        <a:t>Year 1</a:t>
                      </a:r>
                    </a:p>
                  </a:txBody>
                  <a:tcPr anchor="ctr">
                    <a:lnR w="28575" cap="flat" cmpd="sng" algn="ctr">
                      <a:solidFill>
                        <a:schemeClr val="bg1"/>
                      </a:solidFill>
                      <a:prstDash val="solid"/>
                      <a:round/>
                      <a:headEnd type="none" w="med" len="med"/>
                      <a:tailEnd type="none" w="med" len="med"/>
                    </a:lnR>
                    <a:solidFill>
                      <a:schemeClr val="accent3">
                        <a:lumMod val="60000"/>
                        <a:lumOff val="40000"/>
                        <a:alpha val="50100"/>
                      </a:schemeClr>
                    </a:solidFill>
                  </a:tcPr>
                </a:tc>
                <a:tc>
                  <a:txBody>
                    <a:bodyPr/>
                    <a:lstStyle/>
                    <a:p>
                      <a:pPr algn="ctr"/>
                      <a:r>
                        <a:rPr lang="en-GB" sz="850" b="1" dirty="0">
                          <a:latin typeface="Sassoon Infant Std" panose="020B0503020103030203" pitchFamily="34" charset="0"/>
                        </a:rPr>
                        <a:t>What information can</a:t>
                      </a:r>
                    </a:p>
                  </a:txBody>
                  <a:tcPr anchor="ctr">
                    <a:lnL w="28575" cap="flat" cmpd="sng" algn="ctr">
                      <a:solidFill>
                        <a:schemeClr val="bg1"/>
                      </a:solidFill>
                      <a:prstDash val="solid"/>
                      <a:round/>
                      <a:headEnd type="none" w="med" len="med"/>
                      <a:tailEnd type="none" w="med" len="med"/>
                    </a:lnL>
                    <a:solidFill>
                      <a:srgbClr val="90B7DD"/>
                    </a:solidFill>
                  </a:tcPr>
                </a:tc>
                <a:tc rowSpan="2">
                  <a:txBody>
                    <a:bodyPr/>
                    <a:lstStyle/>
                    <a:p>
                      <a:pPr algn="ctr"/>
                      <a:r>
                        <a:rPr lang="en-GB" sz="850" b="1" dirty="0">
                          <a:latin typeface="Sassoon Infant Std" panose="020B0503020103030203" pitchFamily="34" charset="0"/>
                        </a:rPr>
                        <a:t>How can we stay safe on the internet?</a:t>
                      </a:r>
                    </a:p>
                  </a:txBody>
                  <a:tcPr anchor="ctr">
                    <a:solidFill>
                      <a:srgbClr val="8ACAB2"/>
                    </a:solidFill>
                  </a:tcPr>
                </a:tc>
                <a:tc rowSpan="2">
                  <a:txBody>
                    <a:bodyPr/>
                    <a:lstStyle/>
                    <a:p>
                      <a:pPr algn="ctr"/>
                      <a:r>
                        <a:rPr lang="en-GB" sz="850" b="1" dirty="0">
                          <a:latin typeface="Sassoon Infant Std" panose="020B0503020103030203" pitchFamily="34" charset="0"/>
                        </a:rPr>
                        <a:t>How can we be kind online?</a:t>
                      </a:r>
                    </a:p>
                  </a:txBody>
                  <a:tcPr anchor="ctr">
                    <a:solidFill>
                      <a:srgbClr val="F8A3B2"/>
                    </a:solidFill>
                  </a:tcPr>
                </a:tc>
                <a:tc rowSpan="2">
                  <a:txBody>
                    <a:bodyPr/>
                    <a:lstStyle/>
                    <a:p>
                      <a:pPr algn="ctr"/>
                      <a:endParaRPr lang="en-GB" sz="850" b="1" dirty="0">
                        <a:latin typeface="Sassoon Infant Std" panose="020B0503020103030203" pitchFamily="34" charset="0"/>
                      </a:endParaRPr>
                    </a:p>
                  </a:txBody>
                  <a:tcPr anchor="ctr">
                    <a:solidFill>
                      <a:schemeClr val="bg1">
                        <a:lumMod val="85000"/>
                      </a:schemeClr>
                    </a:solidFill>
                  </a:tcPr>
                </a:tc>
                <a:extLst>
                  <a:ext uri="{0D108BD9-81ED-4DB2-BD59-A6C34878D82A}">
                    <a16:rowId xmlns:a16="http://schemas.microsoft.com/office/drawing/2014/main" val="1719616204"/>
                  </a:ext>
                </a:extLst>
              </a:tr>
              <a:tr h="218200">
                <a:tc vMerge="1">
                  <a:txBody>
                    <a:bodyPr/>
                    <a:lstStyle/>
                    <a:p>
                      <a:endParaRPr lang="en-GB"/>
                    </a:p>
                  </a:txBody>
                  <a:tcPr/>
                </a:tc>
                <a:tc>
                  <a:txBody>
                    <a:bodyPr/>
                    <a:lstStyle/>
                    <a:p>
                      <a:pPr algn="ctr"/>
                      <a:r>
                        <a:rPr lang="en-GB" sz="850" b="1" dirty="0">
                          <a:latin typeface="Sassoon Infant Std" panose="020B0503020103030203" pitchFamily="34" charset="0"/>
                        </a:rPr>
                        <a:t>we share online?</a:t>
                      </a:r>
                    </a:p>
                  </a:txBody>
                  <a:tcPr anchor="ctr">
                    <a:lnL w="28575" cap="flat" cmpd="sng" algn="ctr">
                      <a:solidFill>
                        <a:schemeClr val="bg1"/>
                      </a:solidFill>
                      <a:prstDash val="solid"/>
                      <a:round/>
                      <a:headEnd type="none" w="med" len="med"/>
                      <a:tailEnd type="none" w="med" len="med"/>
                    </a:lnL>
                    <a:solidFill>
                      <a:srgbClr val="8ACAB2"/>
                    </a:solidFill>
                  </a:tcPr>
                </a:tc>
                <a:tc vMerge="1">
                  <a:txBody>
                    <a:bodyPr/>
                    <a:lstStyle/>
                    <a:p>
                      <a:endParaRPr lang="en-GB"/>
                    </a:p>
                  </a:txBody>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1056823227"/>
                  </a:ext>
                </a:extLst>
              </a:tr>
              <a:tr h="474021">
                <a:tc>
                  <a:txBody>
                    <a:bodyPr/>
                    <a:lstStyle/>
                    <a:p>
                      <a:pPr algn="ctr"/>
                      <a:r>
                        <a:rPr lang="en-GB" sz="1000" b="1" dirty="0">
                          <a:solidFill>
                            <a:schemeClr val="tx1"/>
                          </a:solidFill>
                          <a:latin typeface="Sassoon Infant Std" panose="020B0503020103030203" pitchFamily="34" charset="0"/>
                        </a:rPr>
                        <a:t>Year 2</a:t>
                      </a:r>
                    </a:p>
                  </a:txBody>
                  <a:tcPr anchor="ctr">
                    <a:lnR w="28575" cap="flat" cmpd="sng" algn="ctr">
                      <a:solidFill>
                        <a:schemeClr val="bg1"/>
                      </a:solidFill>
                      <a:prstDash val="solid"/>
                      <a:round/>
                      <a:headEnd type="none" w="med" len="med"/>
                      <a:tailEnd type="none" w="med" len="med"/>
                    </a:lnR>
                    <a:solidFill>
                      <a:schemeClr val="accent3">
                        <a:lumMod val="60000"/>
                        <a:lumOff val="40000"/>
                        <a:alpha val="50100"/>
                      </a:schemeClr>
                    </a:solidFill>
                  </a:tcPr>
                </a:tc>
                <a:tc>
                  <a:txBody>
                    <a:bodyPr/>
                    <a:lstStyle/>
                    <a:p>
                      <a:pPr algn="ctr"/>
                      <a:r>
                        <a:rPr lang="en-GB" sz="850" b="1" dirty="0">
                          <a:latin typeface="Sassoon Infant Std" panose="020B0503020103030203" pitchFamily="34" charset="0"/>
                        </a:rPr>
                        <a:t>How can we ask for and give consent online?</a:t>
                      </a:r>
                    </a:p>
                  </a:txBody>
                  <a:tcPr anchor="ctr">
                    <a:lnL w="28575" cap="flat" cmpd="sng" algn="ctr">
                      <a:solidFill>
                        <a:schemeClr val="bg1"/>
                      </a:solidFill>
                      <a:prstDash val="solid"/>
                      <a:round/>
                      <a:headEnd type="none" w="med" len="med"/>
                      <a:tailEnd type="none" w="med" len="med"/>
                    </a:lnL>
                    <a:solidFill>
                      <a:srgbClr val="F8A3B2"/>
                    </a:solidFill>
                  </a:tcPr>
                </a:tc>
                <a:tc>
                  <a:txBody>
                    <a:bodyPr/>
                    <a:lstStyle/>
                    <a:p>
                      <a:pPr algn="ctr"/>
                      <a:r>
                        <a:rPr lang="en-GB" sz="850" b="1" dirty="0">
                          <a:latin typeface="Sassoon Infant Std" panose="020B0503020103030203" pitchFamily="34" charset="0"/>
                        </a:rPr>
                        <a:t>What rules should we follow when using technology independently? </a:t>
                      </a:r>
                    </a:p>
                  </a:txBody>
                  <a:tcPr anchor="ctr">
                    <a:solidFill>
                      <a:srgbClr val="CCB0D7"/>
                    </a:solidFill>
                  </a:tcPr>
                </a:tc>
                <a:tc>
                  <a:txBody>
                    <a:bodyPr/>
                    <a:lstStyle/>
                    <a:p>
                      <a:pPr algn="ctr"/>
                      <a:r>
                        <a:rPr lang="en-GB" sz="850" b="1" dirty="0">
                          <a:latin typeface="Sassoon Infant Std" panose="020B0503020103030203" pitchFamily="34" charset="0"/>
                        </a:rPr>
                        <a:t>Who does content on the internet belong to?</a:t>
                      </a:r>
                    </a:p>
                  </a:txBody>
                  <a:tcPr anchor="ctr">
                    <a:solidFill>
                      <a:srgbClr val="FAF3AB"/>
                    </a:solidFill>
                  </a:tcPr>
                </a:tc>
                <a:tc>
                  <a:txBody>
                    <a:bodyPr/>
                    <a:lstStyle/>
                    <a:p>
                      <a:pPr algn="ctr"/>
                      <a:r>
                        <a:rPr lang="en-GB" sz="850" b="1" dirty="0">
                          <a:latin typeface="Sassoon Infant Std" panose="020B0503020103030203" pitchFamily="34" charset="0"/>
                        </a:rPr>
                        <a:t>How can we stay safe in</a:t>
                      </a:r>
                      <a:r>
                        <a:rPr lang="en-GB" sz="850" b="1" baseline="0" dirty="0">
                          <a:latin typeface="Sassoon Infant Std" panose="020B0503020103030203" pitchFamily="34" charset="0"/>
                        </a:rPr>
                        <a:t> different places?</a:t>
                      </a:r>
                      <a:endParaRPr lang="en-GB" sz="850" b="1" dirty="0">
                        <a:latin typeface="Sassoon Infant Std" panose="020B0503020103030203" pitchFamily="34" charset="0"/>
                      </a:endParaRPr>
                    </a:p>
                  </a:txBody>
                  <a:tcPr anchor="ctr">
                    <a:solidFill>
                      <a:srgbClr val="8ACAB2"/>
                    </a:solidFill>
                  </a:tcPr>
                </a:tc>
                <a:extLst>
                  <a:ext uri="{0D108BD9-81ED-4DB2-BD59-A6C34878D82A}">
                    <a16:rowId xmlns:a16="http://schemas.microsoft.com/office/drawing/2014/main" val="4207319958"/>
                  </a:ext>
                </a:extLst>
              </a:tr>
              <a:tr h="438218">
                <a:tc>
                  <a:txBody>
                    <a:bodyPr/>
                    <a:lstStyle/>
                    <a:p>
                      <a:pPr algn="ctr"/>
                      <a:r>
                        <a:rPr lang="en-GB" sz="1000" b="1" dirty="0">
                          <a:solidFill>
                            <a:schemeClr val="tx1"/>
                          </a:solidFill>
                          <a:latin typeface="Sassoon Infant Std" panose="020B0503020103030203" pitchFamily="34" charset="0"/>
                        </a:rPr>
                        <a:t>Year 3</a:t>
                      </a:r>
                    </a:p>
                  </a:txBody>
                  <a:tcPr anchor="ctr">
                    <a:lnR w="28575" cap="flat" cmpd="sng" algn="ctr">
                      <a:solidFill>
                        <a:schemeClr val="bg1"/>
                      </a:solidFill>
                      <a:prstDash val="solid"/>
                      <a:round/>
                      <a:headEnd type="none" w="med" len="med"/>
                      <a:tailEnd type="none" w="med" len="med"/>
                    </a:lnR>
                    <a:solidFill>
                      <a:schemeClr val="accent3">
                        <a:lumMod val="60000"/>
                        <a:lumOff val="40000"/>
                        <a:alpha val="50100"/>
                      </a:schemeClr>
                    </a:solidFill>
                  </a:tcPr>
                </a:tc>
                <a:tc>
                  <a:txBody>
                    <a:bodyPr/>
                    <a:lstStyle/>
                    <a:p>
                      <a:pPr algn="ctr"/>
                      <a:r>
                        <a:rPr lang="en-GB" sz="850" b="1" dirty="0">
                          <a:latin typeface="Sassoon Infant Std" panose="020B0503020103030203" pitchFamily="34" charset="0"/>
                        </a:rPr>
                        <a:t>What does identity mean online?</a:t>
                      </a:r>
                    </a:p>
                  </a:txBody>
                  <a:tcPr anchor="ctr">
                    <a:lnL w="28575" cap="flat" cmpd="sng" algn="ctr">
                      <a:solidFill>
                        <a:schemeClr val="bg1"/>
                      </a:solidFill>
                      <a:prstDash val="solid"/>
                      <a:round/>
                      <a:headEnd type="none" w="med" len="med"/>
                      <a:tailEnd type="none" w="med" len="med"/>
                    </a:lnL>
                    <a:solidFill>
                      <a:srgbClr val="FEA482"/>
                    </a:solidFill>
                  </a:tcPr>
                </a:tc>
                <a:tc>
                  <a:txBody>
                    <a:bodyPr/>
                    <a:lstStyle/>
                    <a:p>
                      <a:pPr algn="ctr"/>
                      <a:r>
                        <a:rPr lang="en-GB" sz="850" b="1" dirty="0">
                          <a:latin typeface="Sassoon Infant Std" panose="020B0503020103030203" pitchFamily="34" charset="0"/>
                        </a:rPr>
                        <a:t>What is appropriate behaviour online?</a:t>
                      </a:r>
                    </a:p>
                  </a:txBody>
                  <a:tcPr anchor="ctr">
                    <a:solidFill>
                      <a:srgbClr val="F8A3B2"/>
                    </a:solidFill>
                  </a:tcPr>
                </a:tc>
                <a:tc>
                  <a:txBody>
                    <a:bodyPr/>
                    <a:lstStyle/>
                    <a:p>
                      <a:pPr algn="ctr"/>
                      <a:r>
                        <a:rPr lang="en-GB" sz="850" b="1" dirty="0">
                          <a:latin typeface="Sassoon Infant Std" panose="020B0503020103030203" pitchFamily="34" charset="0"/>
                        </a:rPr>
                        <a:t>How can we find balance when using technology?</a:t>
                      </a:r>
                    </a:p>
                  </a:txBody>
                  <a:tcPr anchor="ctr">
                    <a:solidFill>
                      <a:srgbClr val="CCB0D7"/>
                    </a:solidFill>
                  </a:tcPr>
                </a:tc>
                <a:tc>
                  <a:txBody>
                    <a:bodyPr/>
                    <a:lstStyle/>
                    <a:p>
                      <a:pPr algn="ctr"/>
                      <a:r>
                        <a:rPr lang="en-GB" sz="850" b="1" dirty="0">
                          <a:latin typeface="Sassoon Infant Std" panose="020B0503020103030203" pitchFamily="34" charset="0"/>
                        </a:rPr>
                        <a:t>How can we stay safe online and when using social media?</a:t>
                      </a:r>
                    </a:p>
                  </a:txBody>
                  <a:tcPr anchor="ctr">
                    <a:solidFill>
                      <a:srgbClr val="8ACAB2"/>
                    </a:solidFill>
                  </a:tcPr>
                </a:tc>
                <a:extLst>
                  <a:ext uri="{0D108BD9-81ED-4DB2-BD59-A6C34878D82A}">
                    <a16:rowId xmlns:a16="http://schemas.microsoft.com/office/drawing/2014/main" val="675886889"/>
                  </a:ext>
                </a:extLst>
              </a:tr>
              <a:tr h="413754">
                <a:tc>
                  <a:txBody>
                    <a:bodyPr/>
                    <a:lstStyle/>
                    <a:p>
                      <a:pPr algn="ctr"/>
                      <a:r>
                        <a:rPr lang="en-GB" sz="1000" b="1" dirty="0">
                          <a:solidFill>
                            <a:schemeClr val="tx1"/>
                          </a:solidFill>
                          <a:latin typeface="Sassoon Infant Std" panose="020B0503020103030203" pitchFamily="34" charset="0"/>
                        </a:rPr>
                        <a:t>Year 4</a:t>
                      </a:r>
                    </a:p>
                  </a:txBody>
                  <a:tcPr anchor="ctr">
                    <a:lnR w="28575" cap="flat" cmpd="sng" algn="ctr">
                      <a:solidFill>
                        <a:schemeClr val="bg1"/>
                      </a:solidFill>
                      <a:prstDash val="solid"/>
                      <a:round/>
                      <a:headEnd type="none" w="med" len="med"/>
                      <a:tailEnd type="none" w="med" len="med"/>
                    </a:lnR>
                    <a:solidFill>
                      <a:schemeClr val="accent3">
                        <a:lumMod val="60000"/>
                        <a:lumOff val="40000"/>
                        <a:alpha val="50100"/>
                      </a:schemeClr>
                    </a:solidFill>
                  </a:tcPr>
                </a:tc>
                <a:tc>
                  <a:txBody>
                    <a:bodyPr/>
                    <a:lstStyle/>
                    <a:p>
                      <a:pPr algn="ctr"/>
                      <a:r>
                        <a:rPr lang="en-GB" sz="850" b="1" dirty="0">
                          <a:latin typeface="Sassoon Infant Std" panose="020B0503020103030203" pitchFamily="34" charset="0"/>
                        </a:rPr>
                        <a:t>How can we maintain safe and healthy relationships online?</a:t>
                      </a:r>
                    </a:p>
                  </a:txBody>
                  <a:tcPr anchor="ctr">
                    <a:lnL w="28575" cap="flat" cmpd="sng" algn="ctr">
                      <a:solidFill>
                        <a:schemeClr val="bg1"/>
                      </a:solidFill>
                      <a:prstDash val="solid"/>
                      <a:round/>
                      <a:headEnd type="none" w="med" len="med"/>
                      <a:tailEnd type="none" w="med" len="med"/>
                    </a:lnL>
                    <a:solidFill>
                      <a:srgbClr val="F8A3B2"/>
                    </a:solidFill>
                  </a:tcPr>
                </a:tc>
                <a:tc>
                  <a:txBody>
                    <a:bodyPr/>
                    <a:lstStyle/>
                    <a:p>
                      <a:pPr algn="ctr"/>
                      <a:r>
                        <a:rPr lang="en-GB" sz="850" b="1" dirty="0">
                          <a:latin typeface="Sassoon Infant Std" panose="020B0503020103030203" pitchFamily="34" charset="0"/>
                        </a:rPr>
                        <a:t>How can we find reliable information online?</a:t>
                      </a:r>
                    </a:p>
                  </a:txBody>
                  <a:tcPr anchor="ctr">
                    <a:solidFill>
                      <a:srgbClr val="90B7DD"/>
                    </a:solidFill>
                  </a:tcPr>
                </a:tc>
                <a:tc>
                  <a:txBody>
                    <a:bodyPr/>
                    <a:lstStyle/>
                    <a:p>
                      <a:pPr algn="ctr"/>
                      <a:r>
                        <a:rPr lang="en-GB" sz="850" b="1" dirty="0">
                          <a:latin typeface="Sassoon Infant Std" panose="020B0503020103030203" pitchFamily="34" charset="0"/>
                        </a:rPr>
                        <a:t>Can we use other people’s online content?</a:t>
                      </a:r>
                    </a:p>
                  </a:txBody>
                  <a:tcPr anchor="ctr">
                    <a:solidFill>
                      <a:srgbClr val="FAF3AB"/>
                    </a:solidFill>
                  </a:tcPr>
                </a:tc>
                <a:tc>
                  <a:txBody>
                    <a:bodyPr/>
                    <a:lstStyle/>
                    <a:p>
                      <a:pPr algn="ctr"/>
                      <a:endParaRPr lang="en-GB" sz="850" b="1" dirty="0">
                        <a:latin typeface="Sassoon Infant Std" panose="020B0503020103030203" pitchFamily="34" charset="0"/>
                      </a:endParaRPr>
                    </a:p>
                  </a:txBody>
                  <a:tcPr anchor="ctr">
                    <a:solidFill>
                      <a:schemeClr val="bg1">
                        <a:lumMod val="85000"/>
                      </a:schemeClr>
                    </a:solidFill>
                  </a:tcPr>
                </a:tc>
                <a:extLst>
                  <a:ext uri="{0D108BD9-81ED-4DB2-BD59-A6C34878D82A}">
                    <a16:rowId xmlns:a16="http://schemas.microsoft.com/office/drawing/2014/main" val="4173145063"/>
                  </a:ext>
                </a:extLst>
              </a:tr>
              <a:tr h="349731">
                <a:tc>
                  <a:txBody>
                    <a:bodyPr/>
                    <a:lstStyle/>
                    <a:p>
                      <a:pPr algn="ctr"/>
                      <a:r>
                        <a:rPr lang="en-GB" sz="1000" b="1" dirty="0">
                          <a:solidFill>
                            <a:schemeClr val="tx1"/>
                          </a:solidFill>
                          <a:latin typeface="Sassoon Infant Std" panose="020B0503020103030203" pitchFamily="34" charset="0"/>
                        </a:rPr>
                        <a:t>Year 5</a:t>
                      </a:r>
                    </a:p>
                  </a:txBody>
                  <a:tcPr anchor="ctr">
                    <a:lnR w="28575" cap="flat" cmpd="sng" algn="ctr">
                      <a:solidFill>
                        <a:schemeClr val="bg1"/>
                      </a:solidFill>
                      <a:prstDash val="solid"/>
                      <a:round/>
                      <a:headEnd type="none" w="med" len="med"/>
                      <a:tailEnd type="none" w="med" len="med"/>
                    </a:lnR>
                    <a:solidFill>
                      <a:schemeClr val="accent3">
                        <a:lumMod val="60000"/>
                        <a:lumOff val="40000"/>
                        <a:alpha val="50100"/>
                      </a:schemeClr>
                    </a:solidFill>
                  </a:tcPr>
                </a:tc>
                <a:tc>
                  <a:txBody>
                    <a:bodyPr/>
                    <a:lstStyle/>
                    <a:p>
                      <a:pPr algn="ctr"/>
                      <a:r>
                        <a:rPr lang="en-GB" sz="850" b="1" dirty="0">
                          <a:latin typeface="Sassoon Infant Std" panose="020B0503020103030203" pitchFamily="34" charset="0"/>
                        </a:rPr>
                        <a:t>What is online bullying and how can we combat it?</a:t>
                      </a:r>
                    </a:p>
                  </a:txBody>
                  <a:tcPr anchor="ctr">
                    <a:lnL w="28575" cap="flat" cmpd="sng" algn="ctr">
                      <a:solidFill>
                        <a:schemeClr val="bg1"/>
                      </a:solidFill>
                      <a:prstDash val="solid"/>
                      <a:round/>
                      <a:headEnd type="none" w="med" len="med"/>
                      <a:tailEnd type="none" w="med" len="med"/>
                    </a:lnL>
                    <a:solidFill>
                      <a:srgbClr val="F8A3B2"/>
                    </a:solidFill>
                  </a:tcPr>
                </a:tc>
                <a:tc>
                  <a:txBody>
                    <a:bodyPr/>
                    <a:lstStyle/>
                    <a:p>
                      <a:pPr algn="ctr"/>
                      <a:r>
                        <a:rPr lang="en-GB" sz="850" b="1" dirty="0">
                          <a:latin typeface="Sassoon Infant Std" panose="020B0503020103030203" pitchFamily="34" charset="0"/>
                        </a:rPr>
                        <a:t>What data do we share online?</a:t>
                      </a:r>
                    </a:p>
                  </a:txBody>
                  <a:tcPr anchor="ctr">
                    <a:solidFill>
                      <a:srgbClr val="8ACAB2"/>
                    </a:solidFill>
                  </a:tcPr>
                </a:tc>
                <a:tc>
                  <a:txBody>
                    <a:bodyPr/>
                    <a:lstStyle/>
                    <a:p>
                      <a:pPr algn="ctr"/>
                      <a:r>
                        <a:rPr lang="en-GB" sz="850" b="1" dirty="0">
                          <a:latin typeface="Sassoon Infant Std" panose="020B0503020103030203" pitchFamily="34" charset="0"/>
                        </a:rPr>
                        <a:t>How can we be healthy online?</a:t>
                      </a:r>
                    </a:p>
                  </a:txBody>
                  <a:tcPr anchor="ctr">
                    <a:solidFill>
                      <a:srgbClr val="CCB0D7"/>
                    </a:solidFill>
                  </a:tcPr>
                </a:tc>
                <a:tc>
                  <a:txBody>
                    <a:bodyPr/>
                    <a:lstStyle/>
                    <a:p>
                      <a:pPr algn="ctr"/>
                      <a:endParaRPr lang="en-GB" sz="850" b="1" dirty="0">
                        <a:latin typeface="Sassoon Infant Std" panose="020B0503020103030203" pitchFamily="34" charset="0"/>
                      </a:endParaRPr>
                    </a:p>
                  </a:txBody>
                  <a:tcPr anchor="ctr">
                    <a:solidFill>
                      <a:schemeClr val="bg1">
                        <a:lumMod val="85000"/>
                      </a:schemeClr>
                    </a:solidFill>
                  </a:tcPr>
                </a:tc>
                <a:extLst>
                  <a:ext uri="{0D108BD9-81ED-4DB2-BD59-A6C34878D82A}">
                    <a16:rowId xmlns:a16="http://schemas.microsoft.com/office/drawing/2014/main" val="4041986876"/>
                  </a:ext>
                </a:extLst>
              </a:tr>
              <a:tr h="346110">
                <a:tc>
                  <a:txBody>
                    <a:bodyPr/>
                    <a:lstStyle/>
                    <a:p>
                      <a:pPr algn="ctr"/>
                      <a:r>
                        <a:rPr lang="en-GB" sz="1000" b="1" dirty="0">
                          <a:solidFill>
                            <a:schemeClr val="tx1"/>
                          </a:solidFill>
                          <a:latin typeface="Sassoon Infant Std" panose="020B0503020103030203" pitchFamily="34" charset="0"/>
                        </a:rPr>
                        <a:t>Year 6</a:t>
                      </a:r>
                    </a:p>
                  </a:txBody>
                  <a:tcPr anchor="ctr">
                    <a:lnR w="28575" cap="flat" cmpd="sng" algn="ctr">
                      <a:solidFill>
                        <a:schemeClr val="bg1"/>
                      </a:solidFill>
                      <a:prstDash val="solid"/>
                      <a:round/>
                      <a:headEnd type="none" w="med" len="med"/>
                      <a:tailEnd type="none" w="med" len="med"/>
                    </a:lnR>
                    <a:solidFill>
                      <a:schemeClr val="accent3">
                        <a:lumMod val="60000"/>
                        <a:lumOff val="40000"/>
                        <a:alpha val="50100"/>
                      </a:schemeClr>
                    </a:solidFill>
                  </a:tcPr>
                </a:tc>
                <a:tc>
                  <a:txBody>
                    <a:bodyPr/>
                    <a:lstStyle/>
                    <a:p>
                      <a:pPr algn="ctr"/>
                      <a:r>
                        <a:rPr lang="en-GB" sz="850" b="1" dirty="0">
                          <a:latin typeface="Sassoon Infant Std" panose="020B0503020103030203" pitchFamily="34" charset="0"/>
                        </a:rPr>
                        <a:t>How can we create a positive online presence?</a:t>
                      </a:r>
                    </a:p>
                  </a:txBody>
                  <a:tcPr anchor="ctr">
                    <a:lnL w="28575" cap="flat" cmpd="sng" algn="ctr">
                      <a:solidFill>
                        <a:schemeClr val="bg1"/>
                      </a:solidFill>
                      <a:prstDash val="solid"/>
                      <a:round/>
                      <a:headEnd type="none" w="med" len="med"/>
                      <a:tailEnd type="none" w="med" len="med"/>
                    </a:lnL>
                    <a:solidFill>
                      <a:srgbClr val="90B7DD"/>
                    </a:solidFill>
                  </a:tcPr>
                </a:tc>
                <a:tc>
                  <a:txBody>
                    <a:bodyPr/>
                    <a:lstStyle/>
                    <a:p>
                      <a:pPr algn="ctr"/>
                      <a:r>
                        <a:rPr lang="en-GB" sz="850" b="1" dirty="0">
                          <a:latin typeface="Sassoon Infant Std" panose="020B0503020103030203" pitchFamily="34" charset="0"/>
                        </a:rPr>
                        <a:t>How can we address online bullying?</a:t>
                      </a:r>
                    </a:p>
                  </a:txBody>
                  <a:tcPr anchor="ctr">
                    <a:solidFill>
                      <a:srgbClr val="F8A3B2"/>
                    </a:solidFill>
                  </a:tcPr>
                </a:tc>
                <a:tc>
                  <a:txBody>
                    <a:bodyPr/>
                    <a:lstStyle/>
                    <a:p>
                      <a:pPr algn="ctr"/>
                      <a:r>
                        <a:rPr lang="en-GB" sz="850" b="1" dirty="0">
                          <a:latin typeface="Sassoon Infant Std" panose="020B0503020103030203" pitchFamily="34" charset="0"/>
                        </a:rPr>
                        <a:t>How can we manage our privacy and security online?</a:t>
                      </a:r>
                    </a:p>
                  </a:txBody>
                  <a:tcPr anchor="ctr">
                    <a:solidFill>
                      <a:srgbClr val="8ACAB2"/>
                    </a:solidFill>
                  </a:tcPr>
                </a:tc>
                <a:tc>
                  <a:txBody>
                    <a:bodyPr/>
                    <a:lstStyle/>
                    <a:p>
                      <a:pPr algn="ctr"/>
                      <a:r>
                        <a:rPr lang="en-GB" sz="850" b="1" dirty="0">
                          <a:latin typeface="Sassoon Infant Std" panose="020B0503020103030203" pitchFamily="34" charset="0"/>
                        </a:rPr>
                        <a:t>How can social</a:t>
                      </a:r>
                      <a:r>
                        <a:rPr lang="en-GB" sz="850" b="1" baseline="0" dirty="0">
                          <a:latin typeface="Sassoon Infant Std" panose="020B0503020103030203" pitchFamily="34" charset="0"/>
                        </a:rPr>
                        <a:t> media affect us?</a:t>
                      </a:r>
                      <a:endParaRPr lang="en-GB" sz="850" b="1" dirty="0">
                        <a:latin typeface="Sassoon Infant Std" panose="020B0503020103030203" pitchFamily="34" charset="0"/>
                      </a:endParaRPr>
                    </a:p>
                  </a:txBody>
                  <a:tcPr anchor="ctr">
                    <a:solidFill>
                      <a:srgbClr val="FEA482"/>
                    </a:solidFill>
                  </a:tcPr>
                </a:tc>
                <a:extLst>
                  <a:ext uri="{0D108BD9-81ED-4DB2-BD59-A6C34878D82A}">
                    <a16:rowId xmlns:a16="http://schemas.microsoft.com/office/drawing/2014/main" val="4253092132"/>
                  </a:ext>
                </a:extLst>
              </a:tr>
            </a:tbl>
          </a:graphicData>
        </a:graphic>
      </p:graphicFrame>
    </p:spTree>
    <p:extLst>
      <p:ext uri="{BB962C8B-B14F-4D97-AF65-F5344CB8AC3E}">
        <p14:creationId xmlns:p14="http://schemas.microsoft.com/office/powerpoint/2010/main" val="22853827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281;p117">
            <a:extLst>
              <a:ext uri="{FF2B5EF4-FFF2-40B4-BE49-F238E27FC236}">
                <a16:creationId xmlns:a16="http://schemas.microsoft.com/office/drawing/2014/main" id="{B9D5A128-E4AF-F69D-5230-0D30F497ABC0}"/>
              </a:ext>
            </a:extLst>
          </p:cNvPr>
          <p:cNvSpPr/>
          <p:nvPr/>
        </p:nvSpPr>
        <p:spPr>
          <a:xfrm>
            <a:off x="141655" y="167229"/>
            <a:ext cx="1824437" cy="756889"/>
          </a:xfrm>
          <a:prstGeom prst="homePlate">
            <a:avLst>
              <a:gd name="adj" fmla="val 50000"/>
            </a:avLst>
          </a:prstGeom>
          <a:solidFill>
            <a:schemeClr val="tx2">
              <a:lumMod val="60000"/>
              <a:lumOff val="40000"/>
              <a:alpha val="620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TextBox 2">
            <a:extLst>
              <a:ext uri="{FF2B5EF4-FFF2-40B4-BE49-F238E27FC236}">
                <a16:creationId xmlns:a16="http://schemas.microsoft.com/office/drawing/2014/main" id="{0C219B1C-5ADF-517C-A27B-28AB24233E44}"/>
              </a:ext>
            </a:extLst>
          </p:cNvPr>
          <p:cNvSpPr txBox="1"/>
          <p:nvPr/>
        </p:nvSpPr>
        <p:spPr>
          <a:xfrm>
            <a:off x="90059" y="305874"/>
            <a:ext cx="1644708" cy="461665"/>
          </a:xfrm>
          <a:prstGeom prst="rect">
            <a:avLst/>
          </a:prstGeom>
          <a:noFill/>
        </p:spPr>
        <p:txBody>
          <a:bodyPr wrap="square" rtlCol="0">
            <a:spAutoFit/>
          </a:bodyPr>
          <a:lstStyle/>
          <a:p>
            <a:pPr algn="ctr"/>
            <a:r>
              <a:rPr lang="en-GB" sz="2400" dirty="0">
                <a:latin typeface="Modern Love Caps" pitchFamily="82" charset="0"/>
              </a:rPr>
              <a:t>Citizenship</a:t>
            </a:r>
          </a:p>
        </p:txBody>
      </p:sp>
      <p:pic>
        <p:nvPicPr>
          <p:cNvPr id="16" name="Picture 6" descr="Nation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9401" y="39072"/>
            <a:ext cx="856799" cy="856800"/>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p:cNvSpPr/>
          <p:nvPr/>
        </p:nvSpPr>
        <p:spPr>
          <a:xfrm>
            <a:off x="124825" y="1062763"/>
            <a:ext cx="9781175" cy="5406993"/>
          </a:xfrm>
          <a:prstGeom prst="rect">
            <a:avLst/>
          </a:prstGeom>
        </p:spPr>
        <p:txBody>
          <a:bodyPr wrap="square">
            <a:spAutoFit/>
          </a:bodyPr>
          <a:lstStyle/>
          <a:p>
            <a:pPr marL="285750" indent="-285750">
              <a:lnSpc>
                <a:spcPct val="107000"/>
              </a:lnSpc>
              <a:spcAft>
                <a:spcPts val="1500"/>
              </a:spcAft>
              <a:buFont typeface="Arial" panose="020B0604020202020204" pitchFamily="34" charset="0"/>
              <a:buChar char="•"/>
            </a:pPr>
            <a:r>
              <a:rPr lang="en-GB" dirty="0">
                <a:latin typeface="Sassoon Infant Std" panose="020B0503020103030203" pitchFamily="34" charset="0"/>
                <a:ea typeface="Times New Roman" panose="02020603050405020304" pitchFamily="18" charset="0"/>
                <a:cs typeface="Arial" panose="020B0604020202020204" pitchFamily="34" charset="0"/>
              </a:rPr>
              <a:t>We ensure children are ready to leave Hurworth Primary School by encouraging them to take an active part in society. Citizenship is an opportunity to ‘do’ as well as ‘know’.</a:t>
            </a:r>
          </a:p>
          <a:p>
            <a:pPr marL="285750" indent="-285750">
              <a:lnSpc>
                <a:spcPct val="107000"/>
              </a:lnSpc>
              <a:spcAft>
                <a:spcPts val="1500"/>
              </a:spcAft>
              <a:buFont typeface="Arial" panose="020B0604020202020204" pitchFamily="34" charset="0"/>
              <a:buChar char="•"/>
            </a:pPr>
            <a:r>
              <a:rPr lang="en-GB" dirty="0">
                <a:latin typeface="Sassoon Infant Std" panose="020B0503020103030203" pitchFamily="34" charset="0"/>
                <a:ea typeface="Times New Roman" panose="02020603050405020304" pitchFamily="18" charset="0"/>
                <a:cs typeface="Arial" panose="020B0604020202020204" pitchFamily="34" charset="0"/>
              </a:rPr>
              <a:t>Our behaviour policy sets out high expectations for the children through our school rules, clear boundaries, school values and a consistent approach throughout the school. </a:t>
            </a:r>
          </a:p>
          <a:p>
            <a:pPr marL="285750" indent="-285750">
              <a:lnSpc>
                <a:spcPct val="107000"/>
              </a:lnSpc>
              <a:buFont typeface="Arial" panose="020B0604020202020204" pitchFamily="34" charset="0"/>
              <a:buChar char="•"/>
            </a:pPr>
            <a:r>
              <a:rPr lang="en-GB" dirty="0">
                <a:latin typeface="Sassoon Infant Std" panose="020B0503020103030203" pitchFamily="34" charset="0"/>
                <a:ea typeface="Times New Roman" panose="02020603050405020304" pitchFamily="18" charset="0"/>
                <a:cs typeface="Arial" panose="020B0604020202020204" pitchFamily="34" charset="0"/>
              </a:rPr>
              <a:t>We aim to mirror children’s experiences to reflect our local context and give them a window into living in a modern, diverse British society, for example:</a:t>
            </a:r>
          </a:p>
          <a:p>
            <a:pPr>
              <a:lnSpc>
                <a:spcPct val="107000"/>
              </a:lnSpc>
            </a:pPr>
            <a:endParaRPr lang="en-GB" dirty="0">
              <a:latin typeface="Sassoon Infant Std" panose="020B0503020103030203" pitchFamily="34" charset="0"/>
              <a:ea typeface="Times New Roman" panose="02020603050405020304" pitchFamily="18" charset="0"/>
              <a:cs typeface="Arial" panose="020B0604020202020204" pitchFamily="34" charset="0"/>
            </a:endParaRPr>
          </a:p>
          <a:p>
            <a:pPr marL="742950" lvl="1" indent="-285750">
              <a:lnSpc>
                <a:spcPct val="107000"/>
              </a:lnSpc>
              <a:spcAft>
                <a:spcPts val="1800"/>
              </a:spcAft>
              <a:buFont typeface="Arial" panose="020B0604020202020204" pitchFamily="34" charset="0"/>
              <a:buChar char="•"/>
            </a:pPr>
            <a:r>
              <a:rPr lang="en-GB" dirty="0">
                <a:latin typeface="Sassoon Infant Std" panose="020B0503020103030203" pitchFamily="34" charset="0"/>
                <a:ea typeface="Times New Roman" panose="02020603050405020304" pitchFamily="18" charset="0"/>
                <a:cs typeface="Arial" panose="020B0604020202020204" pitchFamily="34" charset="0"/>
              </a:rPr>
              <a:t>Exposing children to a rich variety of texts which represent a range of cultures and experiences</a:t>
            </a:r>
          </a:p>
          <a:p>
            <a:pPr marL="742950" lvl="1" indent="-285750">
              <a:lnSpc>
                <a:spcPct val="107000"/>
              </a:lnSpc>
              <a:spcAft>
                <a:spcPts val="1800"/>
              </a:spcAft>
              <a:buFont typeface="Arial" panose="020B0604020202020204" pitchFamily="34" charset="0"/>
              <a:buChar char="•"/>
            </a:pPr>
            <a:r>
              <a:rPr lang="en-GB" dirty="0">
                <a:latin typeface="Sassoon Infant Std" panose="020B0503020103030203" pitchFamily="34" charset="0"/>
                <a:ea typeface="Times New Roman" panose="02020603050405020304" pitchFamily="18" charset="0"/>
                <a:cs typeface="Arial" panose="020B0604020202020204" pitchFamily="34" charset="0"/>
              </a:rPr>
              <a:t>Providing opportunities for enrichment linked to our local area</a:t>
            </a:r>
          </a:p>
          <a:p>
            <a:pPr marL="742950" lvl="1" indent="-285750">
              <a:lnSpc>
                <a:spcPct val="107000"/>
              </a:lnSpc>
              <a:spcAft>
                <a:spcPts val="1800"/>
              </a:spcAft>
              <a:buFont typeface="Arial" panose="020B0604020202020204" pitchFamily="34" charset="0"/>
              <a:buChar char="•"/>
            </a:pPr>
            <a:r>
              <a:rPr lang="en-GB" dirty="0">
                <a:latin typeface="Sassoon Infant Std" panose="020B0503020103030203" pitchFamily="34" charset="0"/>
                <a:ea typeface="Times New Roman" panose="02020603050405020304" pitchFamily="18" charset="0"/>
                <a:cs typeface="Arial" panose="020B0604020202020204" pitchFamily="34" charset="0"/>
              </a:rPr>
              <a:t>Planning school trips, visits and residential experiences to allow children to experience life beyond a village</a:t>
            </a:r>
          </a:p>
          <a:p>
            <a:pPr marL="742950" lvl="1" indent="-285750">
              <a:lnSpc>
                <a:spcPct val="107000"/>
              </a:lnSpc>
              <a:spcAft>
                <a:spcPts val="1500"/>
              </a:spcAft>
              <a:buFont typeface="Arial" panose="020B0604020202020204" pitchFamily="34" charset="0"/>
              <a:buChar char="•"/>
            </a:pPr>
            <a:endParaRPr lang="en-GB" dirty="0">
              <a:latin typeface="Sassoon Infant Std" panose="020B0503020103030203" pitchFamily="34" charset="0"/>
              <a:ea typeface="Times New Roman" panose="02020603050405020304" pitchFamily="18" charset="0"/>
              <a:cs typeface="Arial" panose="020B0604020202020204" pitchFamily="34" charset="0"/>
            </a:endParaRPr>
          </a:p>
          <a:p>
            <a:pPr marL="742950" lvl="1" indent="-285750">
              <a:lnSpc>
                <a:spcPct val="107000"/>
              </a:lnSpc>
              <a:spcBef>
                <a:spcPts val="1500"/>
              </a:spcBef>
              <a:spcAft>
                <a:spcPts val="1500"/>
              </a:spcAft>
              <a:buFont typeface="Arial" panose="020B0604020202020204" pitchFamily="34" charset="0"/>
              <a:buChar char="•"/>
            </a:pPr>
            <a:endParaRPr lang="en-GB" dirty="0">
              <a:latin typeface="Sassoon Infant Std" panose="020B0503020103030203" pitchFamily="34" charset="0"/>
              <a:ea typeface="Times New Roman" panose="02020603050405020304" pitchFamily="18" charset="0"/>
              <a:cs typeface="Arial" panose="020B0604020202020204" pitchFamily="34" charset="0"/>
            </a:endParaRPr>
          </a:p>
        </p:txBody>
      </p:sp>
      <p:sp>
        <p:nvSpPr>
          <p:cNvPr id="19" name="Rectangle 18"/>
          <p:cNvSpPr/>
          <p:nvPr/>
        </p:nvSpPr>
        <p:spPr>
          <a:xfrm>
            <a:off x="6646461" y="5164542"/>
            <a:ext cx="3043450" cy="1600438"/>
          </a:xfrm>
          <a:prstGeom prst="rect">
            <a:avLst/>
          </a:prstGeom>
          <a:solidFill>
            <a:schemeClr val="tx2">
              <a:lumMod val="20000"/>
              <a:lumOff val="80000"/>
            </a:schemeClr>
          </a:solidFill>
        </p:spPr>
        <p:txBody>
          <a:bodyPr wrap="square">
            <a:spAutoFit/>
          </a:bodyPr>
          <a:lstStyle/>
          <a:p>
            <a:pPr fontAlgn="base">
              <a:spcAft>
                <a:spcPts val="0"/>
              </a:spcAft>
            </a:pPr>
            <a:r>
              <a:rPr lang="en-GB" sz="1400" b="1" dirty="0">
                <a:solidFill>
                  <a:srgbClr val="000000"/>
                </a:solidFill>
                <a:latin typeface="Sassoon Infant Std" panose="020B0503020103030203" pitchFamily="34" charset="0"/>
                <a:ea typeface="Times New Roman" panose="02020603050405020304" pitchFamily="18" charset="0"/>
                <a:cs typeface="Arial" panose="020B0604020202020204" pitchFamily="34" charset="0"/>
              </a:rPr>
              <a:t>Supporting Documents:</a:t>
            </a:r>
          </a:p>
          <a:p>
            <a:pPr marL="285750" indent="-285750" fontAlgn="base">
              <a:spcAft>
                <a:spcPts val="0"/>
              </a:spcAft>
              <a:buFont typeface="Arial" panose="020B0604020202020204" pitchFamily="34" charset="0"/>
              <a:buChar char="•"/>
            </a:pPr>
            <a:r>
              <a:rPr lang="en-GB" sz="1400" dirty="0">
                <a:solidFill>
                  <a:srgbClr val="000000"/>
                </a:solidFill>
                <a:latin typeface="Sassoon Infant Std" panose="020B0503020103030203" pitchFamily="34" charset="0"/>
                <a:ea typeface="Times New Roman" panose="02020603050405020304" pitchFamily="18" charset="0"/>
                <a:cs typeface="Arial" panose="020B0604020202020204" pitchFamily="34" charset="0"/>
              </a:rPr>
              <a:t>Speaking and Listening Curriculum</a:t>
            </a:r>
          </a:p>
          <a:p>
            <a:pPr marL="285750" indent="-285750" fontAlgn="base">
              <a:spcAft>
                <a:spcPts val="0"/>
              </a:spcAft>
              <a:buFont typeface="Arial" panose="020B0604020202020204" pitchFamily="34" charset="0"/>
              <a:buChar char="•"/>
            </a:pPr>
            <a:r>
              <a:rPr lang="en-GB" sz="1400" dirty="0">
                <a:solidFill>
                  <a:srgbClr val="000000"/>
                </a:solidFill>
                <a:latin typeface="Sassoon Infant Std" panose="020B0503020103030203" pitchFamily="34" charset="0"/>
                <a:ea typeface="Times New Roman" panose="02020603050405020304" pitchFamily="18" charset="0"/>
                <a:cs typeface="Arial" panose="020B0604020202020204" pitchFamily="34" charset="0"/>
              </a:rPr>
              <a:t>PSHE curriculum</a:t>
            </a:r>
          </a:p>
          <a:p>
            <a:pPr marL="285750" indent="-285750" fontAlgn="base">
              <a:spcAft>
                <a:spcPts val="0"/>
              </a:spcAft>
              <a:buFont typeface="Arial" panose="020B0604020202020204" pitchFamily="34" charset="0"/>
              <a:buChar char="•"/>
            </a:pPr>
            <a:r>
              <a:rPr lang="en-GB" sz="1400" dirty="0">
                <a:solidFill>
                  <a:srgbClr val="000000"/>
                </a:solidFill>
                <a:latin typeface="Sassoon Infant Std" panose="020B0503020103030203" pitchFamily="34" charset="0"/>
                <a:ea typeface="Times New Roman" panose="02020603050405020304" pitchFamily="18" charset="0"/>
                <a:cs typeface="Arial" panose="020B0604020202020204" pitchFamily="34" charset="0"/>
              </a:rPr>
              <a:t>Picture News</a:t>
            </a:r>
          </a:p>
          <a:p>
            <a:pPr marL="285750" indent="-285750" fontAlgn="base">
              <a:spcAft>
                <a:spcPts val="0"/>
              </a:spcAft>
              <a:buFont typeface="Arial" panose="020B0604020202020204" pitchFamily="34" charset="0"/>
              <a:buChar char="•"/>
            </a:pPr>
            <a:r>
              <a:rPr lang="en-GB" sz="1400" dirty="0">
                <a:solidFill>
                  <a:srgbClr val="000000"/>
                </a:solidFill>
                <a:latin typeface="Sassoon Infant Std" panose="020B0503020103030203" pitchFamily="34" charset="0"/>
                <a:ea typeface="Times New Roman" panose="02020603050405020304" pitchFamily="18" charset="0"/>
                <a:cs typeface="Arial" panose="020B0604020202020204" pitchFamily="34" charset="0"/>
              </a:rPr>
              <a:t>Enrichment overview</a:t>
            </a:r>
          </a:p>
          <a:p>
            <a:pPr marL="285750" indent="-285750" fontAlgn="base">
              <a:spcAft>
                <a:spcPts val="0"/>
              </a:spcAft>
              <a:buFont typeface="Arial" panose="020B0604020202020204" pitchFamily="34" charset="0"/>
              <a:buChar char="•"/>
            </a:pPr>
            <a:r>
              <a:rPr lang="en-GB" sz="1400" dirty="0">
                <a:solidFill>
                  <a:srgbClr val="000000"/>
                </a:solidFill>
                <a:latin typeface="Sassoon Infant Std" panose="020B0503020103030203" pitchFamily="34" charset="0"/>
                <a:ea typeface="Times New Roman" panose="02020603050405020304" pitchFamily="18" charset="0"/>
                <a:cs typeface="Arial" panose="020B0604020202020204" pitchFamily="34" charset="0"/>
              </a:rPr>
              <a:t>Behaviour Policy</a:t>
            </a:r>
          </a:p>
          <a:p>
            <a:pPr marL="285750" indent="-285750" fontAlgn="base">
              <a:spcAft>
                <a:spcPts val="0"/>
              </a:spcAft>
              <a:buFont typeface="Arial" panose="020B0604020202020204" pitchFamily="34" charset="0"/>
              <a:buChar char="•"/>
            </a:pPr>
            <a:endParaRPr lang="en-GB" sz="14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8642212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281;p117">
            <a:extLst>
              <a:ext uri="{FF2B5EF4-FFF2-40B4-BE49-F238E27FC236}">
                <a16:creationId xmlns:a16="http://schemas.microsoft.com/office/drawing/2014/main" id="{B9D5A128-E4AF-F69D-5230-0D30F497ABC0}"/>
              </a:ext>
            </a:extLst>
          </p:cNvPr>
          <p:cNvSpPr/>
          <p:nvPr/>
        </p:nvSpPr>
        <p:spPr>
          <a:xfrm>
            <a:off x="141655" y="167229"/>
            <a:ext cx="1824437" cy="756889"/>
          </a:xfrm>
          <a:prstGeom prst="homePlate">
            <a:avLst>
              <a:gd name="adj" fmla="val 50000"/>
            </a:avLst>
          </a:prstGeom>
          <a:solidFill>
            <a:schemeClr val="tx2">
              <a:lumMod val="60000"/>
              <a:lumOff val="40000"/>
              <a:alpha val="620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TextBox 2">
            <a:extLst>
              <a:ext uri="{FF2B5EF4-FFF2-40B4-BE49-F238E27FC236}">
                <a16:creationId xmlns:a16="http://schemas.microsoft.com/office/drawing/2014/main" id="{0C219B1C-5ADF-517C-A27B-28AB24233E44}"/>
              </a:ext>
            </a:extLst>
          </p:cNvPr>
          <p:cNvSpPr txBox="1"/>
          <p:nvPr/>
        </p:nvSpPr>
        <p:spPr>
          <a:xfrm>
            <a:off x="90059" y="305874"/>
            <a:ext cx="1644708" cy="461665"/>
          </a:xfrm>
          <a:prstGeom prst="rect">
            <a:avLst/>
          </a:prstGeom>
          <a:noFill/>
        </p:spPr>
        <p:txBody>
          <a:bodyPr wrap="square" rtlCol="0">
            <a:spAutoFit/>
          </a:bodyPr>
          <a:lstStyle/>
          <a:p>
            <a:pPr algn="ctr"/>
            <a:r>
              <a:rPr lang="en-GB" sz="2400" dirty="0">
                <a:latin typeface="Modern Love Caps" pitchFamily="82" charset="0"/>
              </a:rPr>
              <a:t>Citizenship</a:t>
            </a:r>
          </a:p>
        </p:txBody>
      </p:sp>
      <p:pic>
        <p:nvPicPr>
          <p:cNvPr id="16" name="Picture 6" descr="Nation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9401" y="39072"/>
            <a:ext cx="856799" cy="856800"/>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p:cNvSpPr/>
          <p:nvPr/>
        </p:nvSpPr>
        <p:spPr>
          <a:xfrm>
            <a:off x="124825" y="1062763"/>
            <a:ext cx="9781175" cy="4537781"/>
          </a:xfrm>
          <a:prstGeom prst="rect">
            <a:avLst/>
          </a:prstGeom>
        </p:spPr>
        <p:txBody>
          <a:bodyPr wrap="square">
            <a:spAutoFit/>
          </a:bodyPr>
          <a:lstStyle/>
          <a:p>
            <a:pPr marL="285750" indent="-285750">
              <a:lnSpc>
                <a:spcPct val="107000"/>
              </a:lnSpc>
              <a:buFont typeface="Arial" panose="020B0604020202020204" pitchFamily="34" charset="0"/>
              <a:buChar char="•"/>
            </a:pPr>
            <a:r>
              <a:rPr lang="en-GB" dirty="0">
                <a:latin typeface="Sassoon Infant Std" panose="020B0503020103030203" pitchFamily="34" charset="0"/>
                <a:ea typeface="Times New Roman" panose="02020603050405020304" pitchFamily="18" charset="0"/>
                <a:cs typeface="Arial" panose="020B0604020202020204" pitchFamily="34" charset="0"/>
              </a:rPr>
              <a:t>Some examples of how we develop citizenship at Hurworth Primary are:</a:t>
            </a:r>
          </a:p>
          <a:p>
            <a:pPr marL="742950" lvl="1" indent="-285750">
              <a:lnSpc>
                <a:spcPct val="107000"/>
              </a:lnSpc>
              <a:buFont typeface="Arial" panose="020B0604020202020204" pitchFamily="34" charset="0"/>
              <a:buChar char="•"/>
            </a:pPr>
            <a:r>
              <a:rPr lang="en-GB" dirty="0">
                <a:latin typeface="Sassoon Infant Std" panose="020B0503020103030203" pitchFamily="34" charset="0"/>
                <a:ea typeface="Times New Roman" panose="02020603050405020304" pitchFamily="18" charset="0"/>
                <a:cs typeface="Arial" panose="020B0604020202020204" pitchFamily="34" charset="0"/>
              </a:rPr>
              <a:t>PSHE curriculum</a:t>
            </a:r>
          </a:p>
          <a:p>
            <a:pPr marL="742950" lvl="1" indent="-285750">
              <a:lnSpc>
                <a:spcPct val="107000"/>
              </a:lnSpc>
              <a:buFont typeface="Arial" panose="020B0604020202020204" pitchFamily="34" charset="0"/>
              <a:buChar char="•"/>
            </a:pPr>
            <a:r>
              <a:rPr lang="en-GB" dirty="0">
                <a:latin typeface="Sassoon Infant Std" panose="020B0503020103030203" pitchFamily="34" charset="0"/>
                <a:ea typeface="Times New Roman" panose="02020603050405020304" pitchFamily="18" charset="0"/>
                <a:cs typeface="Arial" panose="020B0604020202020204" pitchFamily="34" charset="0"/>
              </a:rPr>
              <a:t>Assemblies and class collective worship</a:t>
            </a:r>
          </a:p>
          <a:p>
            <a:pPr marL="742950" lvl="1" indent="-285750">
              <a:lnSpc>
                <a:spcPct val="107000"/>
              </a:lnSpc>
              <a:buFont typeface="Arial" panose="020B0604020202020204" pitchFamily="34" charset="0"/>
              <a:buChar char="•"/>
            </a:pPr>
            <a:r>
              <a:rPr lang="en-GB" dirty="0">
                <a:latin typeface="Sassoon Infant Std" panose="020B0503020103030203" pitchFamily="34" charset="0"/>
                <a:ea typeface="Times New Roman" panose="02020603050405020304" pitchFamily="18" charset="0"/>
                <a:cs typeface="Arial" panose="020B0604020202020204" pitchFamily="34" charset="0"/>
              </a:rPr>
              <a:t>Junior Leadership</a:t>
            </a:r>
          </a:p>
          <a:p>
            <a:pPr marL="742950" lvl="1" indent="-285750">
              <a:lnSpc>
                <a:spcPct val="107000"/>
              </a:lnSpc>
              <a:buFont typeface="Arial" panose="020B0604020202020204" pitchFamily="34" charset="0"/>
              <a:buChar char="•"/>
            </a:pPr>
            <a:r>
              <a:rPr lang="en-GB" dirty="0">
                <a:latin typeface="Sassoon Infant Std" panose="020B0503020103030203" pitchFamily="34" charset="0"/>
                <a:ea typeface="Times New Roman" panose="02020603050405020304" pitchFamily="18" charset="0"/>
                <a:cs typeface="Arial" panose="020B0604020202020204" pitchFamily="34" charset="0"/>
              </a:rPr>
              <a:t>Speaking and Listening curriculum, including opportunities for respectful debate and discussion across the curriculum </a:t>
            </a:r>
          </a:p>
          <a:p>
            <a:pPr marL="742950" lvl="1" indent="-285750">
              <a:lnSpc>
                <a:spcPct val="107000"/>
              </a:lnSpc>
              <a:buFont typeface="Arial" panose="020B0604020202020204" pitchFamily="34" charset="0"/>
              <a:buChar char="•"/>
            </a:pPr>
            <a:r>
              <a:rPr lang="en-GB" dirty="0">
                <a:latin typeface="Sassoon Infant Std" panose="020B0503020103030203" pitchFamily="34" charset="0"/>
                <a:ea typeface="Times New Roman" panose="02020603050405020304" pitchFamily="18" charset="0"/>
                <a:cs typeface="Arial" panose="020B0604020202020204" pitchFamily="34" charset="0"/>
              </a:rPr>
              <a:t>Debating club (KS2)</a:t>
            </a:r>
          </a:p>
          <a:p>
            <a:pPr marL="742950" lvl="1" indent="-285750">
              <a:lnSpc>
                <a:spcPct val="107000"/>
              </a:lnSpc>
              <a:buFont typeface="Arial" panose="020B0604020202020204" pitchFamily="34" charset="0"/>
              <a:buChar char="•"/>
            </a:pPr>
            <a:r>
              <a:rPr lang="en-GB" dirty="0">
                <a:latin typeface="Sassoon Infant Std" panose="020B0503020103030203" pitchFamily="34" charset="0"/>
                <a:ea typeface="Times New Roman" panose="02020603050405020304" pitchFamily="18" charset="0"/>
                <a:cs typeface="Arial" panose="020B0604020202020204" pitchFamily="34" charset="0"/>
              </a:rPr>
              <a:t>Voting for school councillors</a:t>
            </a:r>
          </a:p>
          <a:p>
            <a:pPr marL="742950" lvl="1" indent="-285750">
              <a:lnSpc>
                <a:spcPct val="107000"/>
              </a:lnSpc>
              <a:buFont typeface="Arial" panose="020B0604020202020204" pitchFamily="34" charset="0"/>
              <a:buChar char="•"/>
            </a:pPr>
            <a:r>
              <a:rPr lang="en-GB" dirty="0">
                <a:latin typeface="Sassoon Infant Std" panose="020B0503020103030203" pitchFamily="34" charset="0"/>
                <a:ea typeface="Times New Roman" panose="02020603050405020304" pitchFamily="18" charset="0"/>
                <a:cs typeface="Arial" panose="020B0604020202020204" pitchFamily="34" charset="0"/>
              </a:rPr>
              <a:t>Friday Book Vote</a:t>
            </a:r>
          </a:p>
          <a:p>
            <a:pPr marL="742950" lvl="1" indent="-285750">
              <a:lnSpc>
                <a:spcPct val="107000"/>
              </a:lnSpc>
              <a:buFont typeface="Arial" panose="020B0604020202020204" pitchFamily="34" charset="0"/>
              <a:buChar char="•"/>
            </a:pPr>
            <a:r>
              <a:rPr lang="en-GB" dirty="0">
                <a:latin typeface="Sassoon Infant Std" panose="020B0503020103030203" pitchFamily="34" charset="0"/>
                <a:ea typeface="Times New Roman" panose="02020603050405020304" pitchFamily="18" charset="0"/>
                <a:cs typeface="Arial" panose="020B0604020202020204" pitchFamily="34" charset="0"/>
              </a:rPr>
              <a:t>Work with charities</a:t>
            </a:r>
          </a:p>
          <a:p>
            <a:pPr marL="742950" lvl="1" indent="-285750">
              <a:lnSpc>
                <a:spcPct val="107000"/>
              </a:lnSpc>
              <a:buFont typeface="Arial" panose="020B0604020202020204" pitchFamily="34" charset="0"/>
              <a:buChar char="•"/>
            </a:pPr>
            <a:r>
              <a:rPr lang="en-GB" dirty="0">
                <a:latin typeface="Sassoon Infant Std" panose="020B0503020103030203" pitchFamily="34" charset="0"/>
                <a:ea typeface="Times New Roman" panose="02020603050405020304" pitchFamily="18" charset="0"/>
                <a:cs typeface="Arial" panose="020B0604020202020204" pitchFamily="34" charset="0"/>
              </a:rPr>
              <a:t>Support advertising of local events</a:t>
            </a:r>
          </a:p>
          <a:p>
            <a:pPr marL="742950" lvl="1" indent="-285750">
              <a:lnSpc>
                <a:spcPct val="107000"/>
              </a:lnSpc>
              <a:buFont typeface="Arial" panose="020B0604020202020204" pitchFamily="34" charset="0"/>
              <a:buChar char="•"/>
            </a:pPr>
            <a:r>
              <a:rPr lang="en-GB" dirty="0">
                <a:latin typeface="Sassoon Infant Std" panose="020B0503020103030203" pitchFamily="34" charset="0"/>
                <a:ea typeface="Times New Roman" panose="02020603050405020304" pitchFamily="18" charset="0"/>
                <a:cs typeface="Arial" panose="020B0604020202020204" pitchFamily="34" charset="0"/>
              </a:rPr>
              <a:t>Pupil of the Week linked to values</a:t>
            </a:r>
          </a:p>
          <a:p>
            <a:pPr marL="742950" lvl="1" indent="-285750">
              <a:lnSpc>
                <a:spcPct val="107000"/>
              </a:lnSpc>
              <a:buFont typeface="Arial" panose="020B0604020202020204" pitchFamily="34" charset="0"/>
              <a:buChar char="•"/>
            </a:pPr>
            <a:r>
              <a:rPr lang="en-GB" dirty="0">
                <a:latin typeface="Sassoon Infant Std" panose="020B0503020103030203" pitchFamily="34" charset="0"/>
                <a:ea typeface="Times New Roman" panose="02020603050405020304" pitchFamily="18" charset="0"/>
                <a:cs typeface="Arial" panose="020B0604020202020204" pitchFamily="34" charset="0"/>
              </a:rPr>
              <a:t>Value nominations</a:t>
            </a:r>
          </a:p>
          <a:p>
            <a:pPr marL="742950" lvl="1" indent="-285750">
              <a:lnSpc>
                <a:spcPct val="107000"/>
              </a:lnSpc>
              <a:buFont typeface="Arial" panose="020B0604020202020204" pitchFamily="34" charset="0"/>
              <a:buChar char="•"/>
            </a:pPr>
            <a:r>
              <a:rPr lang="en-GB" dirty="0">
                <a:latin typeface="Sassoon Infant Std" panose="020B0503020103030203" pitchFamily="34" charset="0"/>
                <a:ea typeface="Times New Roman" panose="02020603050405020304" pitchFamily="18" charset="0"/>
                <a:cs typeface="Arial" panose="020B0604020202020204" pitchFamily="34" charset="0"/>
              </a:rPr>
              <a:t>Choice of texts </a:t>
            </a:r>
          </a:p>
          <a:p>
            <a:pPr marL="742950" lvl="1" indent="-285750">
              <a:lnSpc>
                <a:spcPct val="107000"/>
              </a:lnSpc>
              <a:buFont typeface="Arial" panose="020B0604020202020204" pitchFamily="34" charset="0"/>
              <a:buChar char="•"/>
            </a:pPr>
            <a:endParaRPr lang="en-GB" dirty="0">
              <a:latin typeface="Sassoon Infant Std" panose="020B0503020103030203"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987787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281;p117">
            <a:extLst>
              <a:ext uri="{FF2B5EF4-FFF2-40B4-BE49-F238E27FC236}">
                <a16:creationId xmlns:a16="http://schemas.microsoft.com/office/drawing/2014/main" id="{B9D5A128-E4AF-F69D-5230-0D30F497ABC0}"/>
              </a:ext>
            </a:extLst>
          </p:cNvPr>
          <p:cNvSpPr/>
          <p:nvPr/>
        </p:nvSpPr>
        <p:spPr>
          <a:xfrm>
            <a:off x="141655" y="167229"/>
            <a:ext cx="1824437" cy="756889"/>
          </a:xfrm>
          <a:prstGeom prst="homePlate">
            <a:avLst>
              <a:gd name="adj" fmla="val 50000"/>
            </a:avLst>
          </a:prstGeom>
          <a:solidFill>
            <a:schemeClr val="tx2">
              <a:lumMod val="60000"/>
              <a:lumOff val="40000"/>
              <a:alpha val="620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TextBox 2">
            <a:extLst>
              <a:ext uri="{FF2B5EF4-FFF2-40B4-BE49-F238E27FC236}">
                <a16:creationId xmlns:a16="http://schemas.microsoft.com/office/drawing/2014/main" id="{0C219B1C-5ADF-517C-A27B-28AB24233E44}"/>
              </a:ext>
            </a:extLst>
          </p:cNvPr>
          <p:cNvSpPr txBox="1"/>
          <p:nvPr/>
        </p:nvSpPr>
        <p:spPr>
          <a:xfrm>
            <a:off x="90059" y="305874"/>
            <a:ext cx="1644708" cy="461665"/>
          </a:xfrm>
          <a:prstGeom prst="rect">
            <a:avLst/>
          </a:prstGeom>
          <a:noFill/>
        </p:spPr>
        <p:txBody>
          <a:bodyPr wrap="square" rtlCol="0">
            <a:spAutoFit/>
          </a:bodyPr>
          <a:lstStyle/>
          <a:p>
            <a:pPr algn="ctr"/>
            <a:r>
              <a:rPr lang="en-GB" sz="2400" dirty="0">
                <a:latin typeface="Modern Love Caps" pitchFamily="82" charset="0"/>
              </a:rPr>
              <a:t>Character</a:t>
            </a:r>
          </a:p>
        </p:txBody>
      </p:sp>
      <p:pic>
        <p:nvPicPr>
          <p:cNvPr id="6" name="Picture 8" descr="Person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5902" y="67318"/>
            <a:ext cx="856799" cy="85680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1" y="1062763"/>
            <a:ext cx="9758148" cy="5723233"/>
          </a:xfrm>
          <a:prstGeom prst="rect">
            <a:avLst/>
          </a:prstGeom>
        </p:spPr>
        <p:txBody>
          <a:bodyPr wrap="square">
            <a:spAutoFit/>
          </a:bodyPr>
          <a:lstStyle/>
          <a:p>
            <a:pPr marL="285750" indent="-285750">
              <a:lnSpc>
                <a:spcPct val="107000"/>
              </a:lnSpc>
              <a:buFont typeface="Arial" panose="020B0604020202020204" pitchFamily="34" charset="0"/>
              <a:buChar char="•"/>
            </a:pPr>
            <a:r>
              <a:rPr lang="en-GB" dirty="0">
                <a:latin typeface="Sassoon Infant Std" panose="020B0503020103030203" pitchFamily="34" charset="0"/>
                <a:ea typeface="Times New Roman" panose="02020603050405020304" pitchFamily="18" charset="0"/>
                <a:cs typeface="Arial" panose="020B0604020202020204" pitchFamily="34" charset="0"/>
              </a:rPr>
              <a:t>At Hurworth Primary School, we see ourselves as a family and, as such, we want to ensure that every child has access to the best start in life and are nurtured and supported so they can demonstrate the ‘best version’ of themselves with the hope that they achieve their dreams and fulfil their potential. </a:t>
            </a:r>
          </a:p>
          <a:p>
            <a:pPr>
              <a:lnSpc>
                <a:spcPct val="107000"/>
              </a:lnSpc>
            </a:pPr>
            <a:endParaRPr lang="en-GB" dirty="0">
              <a:latin typeface="Sassoon Infant Std" panose="020B0503020103030203" pitchFamily="34" charset="0"/>
              <a:ea typeface="Times New Roman" panose="02020603050405020304" pitchFamily="18" charset="0"/>
              <a:cs typeface="Arial" panose="020B0604020202020204" pitchFamily="34" charset="0"/>
            </a:endParaRPr>
          </a:p>
          <a:p>
            <a:pPr marL="285750" indent="-285750">
              <a:lnSpc>
                <a:spcPct val="107000"/>
              </a:lnSpc>
              <a:buFont typeface="Arial" panose="020B0604020202020204" pitchFamily="34" charset="0"/>
              <a:buChar char="•"/>
            </a:pPr>
            <a:r>
              <a:rPr lang="en-GB" dirty="0">
                <a:latin typeface="Sassoon Infant Std" panose="020B0503020103030203" pitchFamily="34" charset="0"/>
                <a:ea typeface="Times New Roman" panose="02020603050405020304" pitchFamily="18" charset="0"/>
                <a:cs typeface="Arial" panose="020B0604020202020204" pitchFamily="34" charset="0"/>
              </a:rPr>
              <a:t>The aim of our school is to develop children’s character through positive relationships and attitudes to learning, resilience, kindness and humility.  We recognise the importance of broadening our children’s views and experiences beyond Hurworth to the rest of Britain and the wider world. </a:t>
            </a:r>
          </a:p>
          <a:p>
            <a:pPr>
              <a:lnSpc>
                <a:spcPct val="107000"/>
              </a:lnSpc>
            </a:pPr>
            <a:endParaRPr lang="en-GB" dirty="0">
              <a:latin typeface="Sassoon Infant Std" panose="020B0503020103030203" pitchFamily="34" charset="0"/>
              <a:ea typeface="Times New Roman" panose="02020603050405020304" pitchFamily="18" charset="0"/>
              <a:cs typeface="Arial" panose="020B0604020202020204" pitchFamily="34" charset="0"/>
            </a:endParaRPr>
          </a:p>
          <a:p>
            <a:pPr marL="285750" indent="-285750">
              <a:lnSpc>
                <a:spcPct val="107000"/>
              </a:lnSpc>
              <a:buFont typeface="Arial" panose="020B0604020202020204" pitchFamily="34" charset="0"/>
              <a:buChar char="•"/>
            </a:pPr>
            <a:r>
              <a:rPr lang="en-GB" dirty="0">
                <a:latin typeface="Sassoon Infant Std" panose="020B0503020103030203" pitchFamily="34" charset="0"/>
                <a:ea typeface="Times New Roman" panose="02020603050405020304" pitchFamily="18" charset="0"/>
                <a:cs typeface="Arial" panose="020B0604020202020204" pitchFamily="34" charset="0"/>
              </a:rPr>
              <a:t>We have a set of guiding principles to develop children’s characters:</a:t>
            </a:r>
          </a:p>
          <a:p>
            <a:pPr marL="742950" lvl="1" indent="-285750">
              <a:lnSpc>
                <a:spcPct val="107000"/>
              </a:lnSpc>
              <a:buFont typeface="Arial" panose="020B0604020202020204" pitchFamily="34" charset="0"/>
              <a:buChar char="•"/>
            </a:pPr>
            <a:r>
              <a:rPr lang="en-GB" dirty="0">
                <a:latin typeface="Sassoon Infant Std" panose="020B0503020103030203" pitchFamily="34" charset="0"/>
                <a:ea typeface="Times New Roman" panose="02020603050405020304" pitchFamily="18" charset="0"/>
                <a:cs typeface="Arial" panose="020B0604020202020204" pitchFamily="34" charset="0"/>
              </a:rPr>
              <a:t>The Hurworth Way</a:t>
            </a:r>
          </a:p>
          <a:p>
            <a:pPr marL="742950" lvl="1" indent="-285750">
              <a:lnSpc>
                <a:spcPct val="107000"/>
              </a:lnSpc>
              <a:buFont typeface="Arial" panose="020B0604020202020204" pitchFamily="34" charset="0"/>
              <a:buChar char="•"/>
            </a:pPr>
            <a:r>
              <a:rPr lang="en-GB" dirty="0">
                <a:latin typeface="Sassoon Infant Std" panose="020B0503020103030203" pitchFamily="34" charset="0"/>
                <a:ea typeface="Times New Roman" panose="02020603050405020304" pitchFamily="18" charset="0"/>
                <a:cs typeface="Arial" panose="020B0604020202020204" pitchFamily="34" charset="0"/>
              </a:rPr>
              <a:t>Our Shared Language</a:t>
            </a:r>
          </a:p>
          <a:p>
            <a:pPr marL="742950" lvl="1" indent="-285750">
              <a:lnSpc>
                <a:spcPct val="107000"/>
              </a:lnSpc>
              <a:buFont typeface="Arial" panose="020B0604020202020204" pitchFamily="34" charset="0"/>
              <a:buChar char="•"/>
            </a:pPr>
            <a:endParaRPr lang="en-GB" dirty="0">
              <a:latin typeface="Sassoon Infant Std" panose="020B0503020103030203" pitchFamily="34" charset="0"/>
              <a:ea typeface="Times New Roman" panose="02020603050405020304" pitchFamily="18" charset="0"/>
              <a:cs typeface="Arial" panose="020B0604020202020204" pitchFamily="34" charset="0"/>
            </a:endParaRPr>
          </a:p>
          <a:p>
            <a:pPr marL="285750" indent="-285750">
              <a:lnSpc>
                <a:spcPct val="107000"/>
              </a:lnSpc>
              <a:buFont typeface="Arial" panose="020B0604020202020204" pitchFamily="34" charset="0"/>
              <a:buChar char="•"/>
            </a:pPr>
            <a:r>
              <a:rPr lang="en-GB" dirty="0">
                <a:latin typeface="Sassoon Infant Std" panose="020B0503020103030203" pitchFamily="34" charset="0"/>
                <a:ea typeface="Times New Roman" panose="02020603050405020304" pitchFamily="18" charset="0"/>
                <a:cs typeface="Arial" panose="020B0604020202020204" pitchFamily="34" charset="0"/>
              </a:rPr>
              <a:t>Our vision and values sets out our 6 core values and sub-traits, alongside progression documents for independence, resilience, teamwork and independence away from home. These values are taught through our PSHE and RE curriculums and rewarded following our behaviour policy.</a:t>
            </a:r>
          </a:p>
          <a:p>
            <a:pPr marL="285750" indent="-285750">
              <a:lnSpc>
                <a:spcPct val="107000"/>
              </a:lnSpc>
              <a:buFont typeface="Arial" panose="020B0604020202020204" pitchFamily="34" charset="0"/>
              <a:buChar char="•"/>
            </a:pPr>
            <a:endParaRPr lang="en-GB" dirty="0">
              <a:latin typeface="Sassoon Infant Std" panose="020B0503020103030203" pitchFamily="34" charset="0"/>
              <a:ea typeface="Times New Roman" panose="02020603050405020304" pitchFamily="18" charset="0"/>
              <a:cs typeface="Arial" panose="020B0604020202020204" pitchFamily="34" charset="0"/>
            </a:endParaRPr>
          </a:p>
          <a:p>
            <a:pPr marL="285750" indent="-285750">
              <a:lnSpc>
                <a:spcPct val="107000"/>
              </a:lnSpc>
              <a:buFont typeface="Arial" panose="020B0604020202020204" pitchFamily="34" charset="0"/>
              <a:buChar char="•"/>
            </a:pPr>
            <a:r>
              <a:rPr lang="en-GB" dirty="0">
                <a:latin typeface="Sassoon Infant Std" panose="020B0503020103030203" pitchFamily="34" charset="0"/>
                <a:ea typeface="Times New Roman" panose="02020603050405020304" pitchFamily="18" charset="0"/>
                <a:cs typeface="Arial" panose="020B0604020202020204" pitchFamily="34" charset="0"/>
              </a:rPr>
              <a:t>Children have the opportunity to develop character through a range of Junior Leadership responsibilities. </a:t>
            </a:r>
          </a:p>
        </p:txBody>
      </p:sp>
      <p:sp>
        <p:nvSpPr>
          <p:cNvPr id="10" name="Rectangle 9"/>
          <p:cNvSpPr/>
          <p:nvPr/>
        </p:nvSpPr>
        <p:spPr>
          <a:xfrm>
            <a:off x="7290607" y="108656"/>
            <a:ext cx="2467542" cy="954107"/>
          </a:xfrm>
          <a:prstGeom prst="rect">
            <a:avLst/>
          </a:prstGeom>
          <a:solidFill>
            <a:schemeClr val="tx2">
              <a:lumMod val="20000"/>
              <a:lumOff val="80000"/>
            </a:schemeClr>
          </a:solidFill>
        </p:spPr>
        <p:txBody>
          <a:bodyPr wrap="square">
            <a:spAutoFit/>
          </a:bodyPr>
          <a:lstStyle/>
          <a:p>
            <a:pPr fontAlgn="base">
              <a:spcAft>
                <a:spcPts val="0"/>
              </a:spcAft>
            </a:pPr>
            <a:r>
              <a:rPr lang="en-GB" sz="1400" b="1" dirty="0">
                <a:solidFill>
                  <a:srgbClr val="000000"/>
                </a:solidFill>
                <a:latin typeface="Sassoon Infant Std" panose="020B0503020103030203" pitchFamily="34" charset="0"/>
                <a:ea typeface="Times New Roman" panose="02020603050405020304" pitchFamily="18" charset="0"/>
                <a:cs typeface="Arial" panose="020B0604020202020204" pitchFamily="34" charset="0"/>
              </a:rPr>
              <a:t>Supporting Documents:</a:t>
            </a:r>
          </a:p>
          <a:p>
            <a:pPr marL="285750" indent="-285750" fontAlgn="base">
              <a:spcAft>
                <a:spcPts val="0"/>
              </a:spcAft>
              <a:buFont typeface="Arial" panose="020B0604020202020204" pitchFamily="34" charset="0"/>
              <a:buChar char="•"/>
            </a:pPr>
            <a:r>
              <a:rPr lang="en-GB" sz="1400" dirty="0">
                <a:solidFill>
                  <a:srgbClr val="000000"/>
                </a:solidFill>
                <a:latin typeface="Sassoon Infant Std" panose="020B0503020103030203" pitchFamily="34" charset="0"/>
                <a:ea typeface="Times New Roman" panose="02020603050405020304" pitchFamily="18" charset="0"/>
                <a:cs typeface="Arial" panose="020B0604020202020204" pitchFamily="34" charset="0"/>
              </a:rPr>
              <a:t>Vision and Values</a:t>
            </a:r>
          </a:p>
          <a:p>
            <a:pPr marL="285750" indent="-285750" fontAlgn="base">
              <a:spcAft>
                <a:spcPts val="0"/>
              </a:spcAft>
              <a:buFont typeface="Arial" panose="020B0604020202020204" pitchFamily="34" charset="0"/>
              <a:buChar char="•"/>
            </a:pPr>
            <a:r>
              <a:rPr lang="en-GB" sz="1400" dirty="0">
                <a:solidFill>
                  <a:srgbClr val="000000"/>
                </a:solidFill>
                <a:latin typeface="Sassoon Infant Std" panose="020B0503020103030203" pitchFamily="34" charset="0"/>
                <a:ea typeface="Times New Roman" panose="02020603050405020304" pitchFamily="18" charset="0"/>
                <a:cs typeface="Arial" panose="020B0604020202020204" pitchFamily="34" charset="0"/>
              </a:rPr>
              <a:t>The Hurworth Way</a:t>
            </a:r>
          </a:p>
          <a:p>
            <a:pPr marL="285750" indent="-285750" fontAlgn="base">
              <a:spcAft>
                <a:spcPts val="0"/>
              </a:spcAft>
              <a:buFont typeface="Arial" panose="020B0604020202020204" pitchFamily="34" charset="0"/>
              <a:buChar char="•"/>
            </a:pPr>
            <a:r>
              <a:rPr lang="en-GB" sz="1400" dirty="0">
                <a:solidFill>
                  <a:srgbClr val="000000"/>
                </a:solidFill>
                <a:latin typeface="Sassoon Infant Std" panose="020B0503020103030203" pitchFamily="34" charset="0"/>
                <a:ea typeface="Times New Roman" panose="02020603050405020304" pitchFamily="18" charset="0"/>
                <a:cs typeface="Arial" panose="020B0604020202020204" pitchFamily="34" charset="0"/>
              </a:rPr>
              <a:t>School displays</a:t>
            </a:r>
            <a:endParaRPr lang="en-GB" sz="14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2857183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281;p117">
            <a:extLst>
              <a:ext uri="{FF2B5EF4-FFF2-40B4-BE49-F238E27FC236}">
                <a16:creationId xmlns:a16="http://schemas.microsoft.com/office/drawing/2014/main" id="{B9D5A128-E4AF-F69D-5230-0D30F497ABC0}"/>
              </a:ext>
            </a:extLst>
          </p:cNvPr>
          <p:cNvSpPr/>
          <p:nvPr/>
        </p:nvSpPr>
        <p:spPr>
          <a:xfrm>
            <a:off x="141655" y="167229"/>
            <a:ext cx="1824437" cy="756889"/>
          </a:xfrm>
          <a:prstGeom prst="homePlate">
            <a:avLst>
              <a:gd name="adj" fmla="val 50000"/>
            </a:avLst>
          </a:prstGeom>
          <a:solidFill>
            <a:schemeClr val="tx2">
              <a:lumMod val="60000"/>
              <a:lumOff val="40000"/>
              <a:alpha val="620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TextBox 2">
            <a:extLst>
              <a:ext uri="{FF2B5EF4-FFF2-40B4-BE49-F238E27FC236}">
                <a16:creationId xmlns:a16="http://schemas.microsoft.com/office/drawing/2014/main" id="{0C219B1C-5ADF-517C-A27B-28AB24233E44}"/>
              </a:ext>
            </a:extLst>
          </p:cNvPr>
          <p:cNvSpPr txBox="1"/>
          <p:nvPr/>
        </p:nvSpPr>
        <p:spPr>
          <a:xfrm>
            <a:off x="90059" y="305874"/>
            <a:ext cx="1644708" cy="461665"/>
          </a:xfrm>
          <a:prstGeom prst="rect">
            <a:avLst/>
          </a:prstGeom>
          <a:noFill/>
        </p:spPr>
        <p:txBody>
          <a:bodyPr wrap="square" rtlCol="0">
            <a:spAutoFit/>
          </a:bodyPr>
          <a:lstStyle/>
          <a:p>
            <a:pPr algn="ctr"/>
            <a:r>
              <a:rPr lang="en-GB" sz="2400" dirty="0">
                <a:latin typeface="Modern Love Caps" pitchFamily="82" charset="0"/>
              </a:rPr>
              <a:t>Character</a:t>
            </a:r>
          </a:p>
        </p:txBody>
      </p:sp>
      <p:pic>
        <p:nvPicPr>
          <p:cNvPr id="6" name="Picture 8" descr="Person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5902" y="67318"/>
            <a:ext cx="856799" cy="8568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stretch>
            <a:fillRect/>
          </a:stretch>
        </p:blipFill>
        <p:spPr>
          <a:xfrm>
            <a:off x="912413" y="1378186"/>
            <a:ext cx="3571875" cy="5181600"/>
          </a:xfrm>
          <a:prstGeom prst="rect">
            <a:avLst/>
          </a:prstGeom>
        </p:spPr>
      </p:pic>
      <p:pic>
        <p:nvPicPr>
          <p:cNvPr id="5" name="Picture 4"/>
          <p:cNvPicPr>
            <a:picLocks noChangeAspect="1"/>
          </p:cNvPicPr>
          <p:nvPr/>
        </p:nvPicPr>
        <p:blipFill>
          <a:blip r:embed="rId4"/>
          <a:stretch>
            <a:fillRect/>
          </a:stretch>
        </p:blipFill>
        <p:spPr>
          <a:xfrm>
            <a:off x="5249015" y="1440098"/>
            <a:ext cx="3581086" cy="5139342"/>
          </a:xfrm>
          <a:prstGeom prst="rect">
            <a:avLst/>
          </a:prstGeom>
        </p:spPr>
      </p:pic>
    </p:spTree>
    <p:extLst>
      <p:ext uri="{BB962C8B-B14F-4D97-AF65-F5344CB8AC3E}">
        <p14:creationId xmlns:p14="http://schemas.microsoft.com/office/powerpoint/2010/main" val="37495906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281;p117">
            <a:extLst>
              <a:ext uri="{FF2B5EF4-FFF2-40B4-BE49-F238E27FC236}">
                <a16:creationId xmlns:a16="http://schemas.microsoft.com/office/drawing/2014/main" id="{B9D5A128-E4AF-F69D-5230-0D30F497ABC0}"/>
              </a:ext>
            </a:extLst>
          </p:cNvPr>
          <p:cNvSpPr/>
          <p:nvPr/>
        </p:nvSpPr>
        <p:spPr>
          <a:xfrm>
            <a:off x="141655" y="167229"/>
            <a:ext cx="1824437" cy="756889"/>
          </a:xfrm>
          <a:prstGeom prst="homePlate">
            <a:avLst>
              <a:gd name="adj" fmla="val 50000"/>
            </a:avLst>
          </a:prstGeom>
          <a:solidFill>
            <a:schemeClr val="tx2">
              <a:lumMod val="60000"/>
              <a:lumOff val="40000"/>
              <a:alpha val="620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TextBox 2">
            <a:extLst>
              <a:ext uri="{FF2B5EF4-FFF2-40B4-BE49-F238E27FC236}">
                <a16:creationId xmlns:a16="http://schemas.microsoft.com/office/drawing/2014/main" id="{0C219B1C-5ADF-517C-A27B-28AB24233E44}"/>
              </a:ext>
            </a:extLst>
          </p:cNvPr>
          <p:cNvSpPr txBox="1"/>
          <p:nvPr/>
        </p:nvSpPr>
        <p:spPr>
          <a:xfrm>
            <a:off x="90059" y="305874"/>
            <a:ext cx="1644708" cy="461665"/>
          </a:xfrm>
          <a:prstGeom prst="rect">
            <a:avLst/>
          </a:prstGeom>
          <a:noFill/>
        </p:spPr>
        <p:txBody>
          <a:bodyPr wrap="square" rtlCol="0">
            <a:spAutoFit/>
          </a:bodyPr>
          <a:lstStyle/>
          <a:p>
            <a:pPr algn="ctr"/>
            <a:r>
              <a:rPr lang="en-GB" sz="2400" dirty="0">
                <a:latin typeface="Modern Love Caps" pitchFamily="82" charset="0"/>
              </a:rPr>
              <a:t>Equality</a:t>
            </a:r>
          </a:p>
        </p:txBody>
      </p:sp>
      <p:pic>
        <p:nvPicPr>
          <p:cNvPr id="7" name="Picture 10" descr="Human rights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9950" y="67318"/>
            <a:ext cx="856799" cy="8568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1" y="1062763"/>
            <a:ext cx="9758148" cy="6119368"/>
          </a:xfrm>
          <a:prstGeom prst="rect">
            <a:avLst/>
          </a:prstGeom>
        </p:spPr>
        <p:txBody>
          <a:bodyPr wrap="square">
            <a:spAutoFit/>
          </a:bodyPr>
          <a:lstStyle/>
          <a:p>
            <a:pPr marL="285750" indent="-285750">
              <a:lnSpc>
                <a:spcPct val="107000"/>
              </a:lnSpc>
              <a:spcAft>
                <a:spcPts val="600"/>
              </a:spcAft>
              <a:buFont typeface="Arial" panose="020B0604020202020204" pitchFamily="34" charset="0"/>
              <a:buChar char="•"/>
            </a:pPr>
            <a:r>
              <a:rPr lang="en-GB" dirty="0">
                <a:latin typeface="Sassoon Infant Std" panose="020B0503020103030203" pitchFamily="34" charset="0"/>
                <a:ea typeface="Times New Roman" panose="02020603050405020304" pitchFamily="18" charset="0"/>
                <a:cs typeface="Arial" panose="020B0604020202020204" pitchFamily="34" charset="0"/>
              </a:rPr>
              <a:t>We ensure that we comply with the Equality Act (2010) through our:</a:t>
            </a:r>
          </a:p>
          <a:p>
            <a:pPr marL="742950" lvl="1" indent="-285750">
              <a:lnSpc>
                <a:spcPct val="107000"/>
              </a:lnSpc>
              <a:spcAft>
                <a:spcPts val="600"/>
              </a:spcAft>
              <a:buFont typeface="Arial" panose="020B0604020202020204" pitchFamily="34" charset="0"/>
              <a:buChar char="•"/>
            </a:pPr>
            <a:r>
              <a:rPr lang="en-GB" dirty="0">
                <a:latin typeface="Sassoon Infant Std" panose="020B0503020103030203" pitchFamily="34" charset="0"/>
                <a:ea typeface="Times New Roman" panose="02020603050405020304" pitchFamily="18" charset="0"/>
                <a:cs typeface="Arial" panose="020B0604020202020204" pitchFamily="34" charset="0"/>
              </a:rPr>
              <a:t>Equality Objectives and Policy</a:t>
            </a:r>
          </a:p>
          <a:p>
            <a:pPr marL="742950" lvl="1" indent="-285750">
              <a:lnSpc>
                <a:spcPct val="107000"/>
              </a:lnSpc>
              <a:spcAft>
                <a:spcPts val="600"/>
              </a:spcAft>
              <a:buFont typeface="Arial" panose="020B0604020202020204" pitchFamily="34" charset="0"/>
              <a:buChar char="•"/>
            </a:pPr>
            <a:r>
              <a:rPr lang="en-GB" dirty="0">
                <a:latin typeface="Sassoon Infant Std" panose="020B0503020103030203" pitchFamily="34" charset="0"/>
                <a:ea typeface="Times New Roman" panose="02020603050405020304" pitchFamily="18" charset="0"/>
                <a:cs typeface="Arial" panose="020B0604020202020204" pitchFamily="34" charset="0"/>
              </a:rPr>
              <a:t>Accessibility Plan</a:t>
            </a:r>
          </a:p>
          <a:p>
            <a:pPr marL="742950" lvl="1" indent="-285750">
              <a:lnSpc>
                <a:spcPct val="107000"/>
              </a:lnSpc>
              <a:spcAft>
                <a:spcPts val="600"/>
              </a:spcAft>
              <a:buFont typeface="Arial" panose="020B0604020202020204" pitchFamily="34" charset="0"/>
              <a:buChar char="•"/>
            </a:pPr>
            <a:r>
              <a:rPr lang="en-GB" dirty="0">
                <a:latin typeface="Sassoon Infant Std" panose="020B0503020103030203" pitchFamily="34" charset="0"/>
                <a:ea typeface="Times New Roman" panose="02020603050405020304" pitchFamily="18" charset="0"/>
                <a:cs typeface="Arial" panose="020B0604020202020204" pitchFamily="34" charset="0"/>
              </a:rPr>
              <a:t>PSHE and the wider curriculum</a:t>
            </a:r>
          </a:p>
          <a:p>
            <a:pPr marL="285750" indent="-285750">
              <a:lnSpc>
                <a:spcPct val="107000"/>
              </a:lnSpc>
              <a:spcAft>
                <a:spcPts val="600"/>
              </a:spcAft>
              <a:buFont typeface="Arial" panose="020B0604020202020204" pitchFamily="34" charset="0"/>
              <a:buChar char="•"/>
            </a:pPr>
            <a:r>
              <a:rPr lang="en-GB" dirty="0">
                <a:latin typeface="Sassoon Infant Std" panose="020B0503020103030203" pitchFamily="34" charset="0"/>
                <a:ea typeface="Times New Roman" panose="02020603050405020304" pitchFamily="18" charset="0"/>
                <a:cs typeface="Arial" panose="020B0604020202020204" pitchFamily="34" charset="0"/>
              </a:rPr>
              <a:t>Our core values include Fairness and Respect, linking to the Fundamental British Values of Mutual Respect and Tolerance and Individual Liberty, encouraging children to demonstrate these in all aspects of their lives. </a:t>
            </a:r>
          </a:p>
          <a:p>
            <a:pPr marL="285750" indent="-285750">
              <a:lnSpc>
                <a:spcPct val="107000"/>
              </a:lnSpc>
              <a:spcAft>
                <a:spcPts val="600"/>
              </a:spcAft>
              <a:buFont typeface="Arial" panose="020B0604020202020204" pitchFamily="34" charset="0"/>
              <a:buChar char="•"/>
            </a:pPr>
            <a:r>
              <a:rPr lang="en-GB" dirty="0">
                <a:latin typeface="Sassoon Infant Std" panose="020B0503020103030203" pitchFamily="34" charset="0"/>
                <a:ea typeface="Times New Roman" panose="02020603050405020304" pitchFamily="18" charset="0"/>
                <a:cs typeface="Arial" panose="020B0604020202020204" pitchFamily="34" charset="0"/>
              </a:rPr>
              <a:t>Children are taught about the protected characteristics throughout the PSHE curriculum, with some being explicit teaching and some being intrinsically linked to the planned areas of the curriculum. </a:t>
            </a:r>
          </a:p>
          <a:p>
            <a:pPr marL="285750" indent="-285750">
              <a:lnSpc>
                <a:spcPct val="107000"/>
              </a:lnSpc>
              <a:spcAft>
                <a:spcPts val="600"/>
              </a:spcAft>
              <a:buFont typeface="Arial" panose="020B0604020202020204" pitchFamily="34" charset="0"/>
              <a:buChar char="•"/>
            </a:pPr>
            <a:r>
              <a:rPr lang="en-GB" dirty="0">
                <a:latin typeface="Sassoon Infant Std" panose="020B0503020103030203" pitchFamily="34" charset="0"/>
                <a:ea typeface="Times New Roman" panose="02020603050405020304" pitchFamily="18" charset="0"/>
                <a:cs typeface="Arial" panose="020B0604020202020204" pitchFamily="34" charset="0"/>
              </a:rPr>
              <a:t>We ensure that the protected characteristics are reflected in the texts and significant individuals we have chosen to study across the whole curriculum. Difference is celebrated and promoted across the school. Stereotypes are addressed within the PSHE curriculum.</a:t>
            </a:r>
          </a:p>
          <a:p>
            <a:pPr marL="285750" indent="-285750">
              <a:lnSpc>
                <a:spcPct val="107000"/>
              </a:lnSpc>
              <a:spcAft>
                <a:spcPts val="600"/>
              </a:spcAft>
              <a:buFont typeface="Arial" panose="020B0604020202020204" pitchFamily="34" charset="0"/>
              <a:buChar char="•"/>
            </a:pPr>
            <a:r>
              <a:rPr lang="en-GB" dirty="0">
                <a:latin typeface="Sassoon Infant Std" panose="020B0503020103030203" pitchFamily="34" charset="0"/>
                <a:ea typeface="Times New Roman" panose="02020603050405020304" pitchFamily="18" charset="0"/>
                <a:cs typeface="Arial" panose="020B0604020202020204" pitchFamily="34" charset="0"/>
              </a:rPr>
              <a:t>We celebrate a range of different events throughout school, including through our curriculum and our school assemblies, ensuring to represent a range of people, cultures and faiths.  </a:t>
            </a:r>
          </a:p>
          <a:p>
            <a:pPr marL="285750" indent="-285750">
              <a:lnSpc>
                <a:spcPct val="107000"/>
              </a:lnSpc>
              <a:spcAft>
                <a:spcPts val="600"/>
              </a:spcAft>
              <a:buFont typeface="Arial" panose="020B0604020202020204" pitchFamily="34" charset="0"/>
              <a:buChar char="•"/>
            </a:pPr>
            <a:r>
              <a:rPr lang="en-GB" dirty="0">
                <a:latin typeface="Sassoon Infant Std" panose="020B0503020103030203" pitchFamily="34" charset="0"/>
                <a:ea typeface="Times New Roman" panose="02020603050405020304" pitchFamily="18" charset="0"/>
                <a:cs typeface="Arial" panose="020B0604020202020204" pitchFamily="34" charset="0"/>
              </a:rPr>
              <a:t>All children are encouraged to apply for Junior Leadership roles and responsibilities and they are appointed in line with the Equality Act. </a:t>
            </a:r>
          </a:p>
          <a:p>
            <a:pPr marL="742950" lvl="1" indent="-285750">
              <a:lnSpc>
                <a:spcPct val="107000"/>
              </a:lnSpc>
              <a:buFont typeface="Arial" panose="020B0604020202020204" pitchFamily="34" charset="0"/>
              <a:buChar char="•"/>
            </a:pPr>
            <a:endParaRPr lang="en-GB" dirty="0">
              <a:latin typeface="Sassoon Infant Std" panose="020B0503020103030203" pitchFamily="34" charset="0"/>
              <a:ea typeface="Times New Roman" panose="02020603050405020304" pitchFamily="18" charset="0"/>
              <a:cs typeface="Arial" panose="020B0604020202020204" pitchFamily="34" charset="0"/>
            </a:endParaRPr>
          </a:p>
          <a:p>
            <a:pPr marL="285750" indent="-285750">
              <a:lnSpc>
                <a:spcPct val="107000"/>
              </a:lnSpc>
              <a:buFont typeface="Arial" panose="020B0604020202020204" pitchFamily="34" charset="0"/>
              <a:buChar char="•"/>
            </a:pPr>
            <a:endParaRPr lang="en-GB" dirty="0">
              <a:latin typeface="Sassoon Infant Std" panose="020B0503020103030203" pitchFamily="34" charset="0"/>
              <a:ea typeface="Times New Roman" panose="02020603050405020304" pitchFamily="18" charset="0"/>
              <a:cs typeface="Arial" panose="020B0604020202020204" pitchFamily="34" charset="0"/>
            </a:endParaRPr>
          </a:p>
        </p:txBody>
      </p:sp>
      <p:sp>
        <p:nvSpPr>
          <p:cNvPr id="9" name="Rectangle 8"/>
          <p:cNvSpPr/>
          <p:nvPr/>
        </p:nvSpPr>
        <p:spPr>
          <a:xfrm>
            <a:off x="7290607" y="108656"/>
            <a:ext cx="2467542" cy="1384995"/>
          </a:xfrm>
          <a:prstGeom prst="rect">
            <a:avLst/>
          </a:prstGeom>
          <a:solidFill>
            <a:schemeClr val="tx2">
              <a:lumMod val="20000"/>
              <a:lumOff val="80000"/>
            </a:schemeClr>
          </a:solidFill>
        </p:spPr>
        <p:txBody>
          <a:bodyPr wrap="square">
            <a:spAutoFit/>
          </a:bodyPr>
          <a:lstStyle/>
          <a:p>
            <a:pPr fontAlgn="base">
              <a:spcAft>
                <a:spcPts val="0"/>
              </a:spcAft>
            </a:pPr>
            <a:r>
              <a:rPr lang="en-GB" sz="1400" b="1" dirty="0">
                <a:solidFill>
                  <a:srgbClr val="000000"/>
                </a:solidFill>
                <a:latin typeface="Sassoon Infant Std" panose="020B0503020103030203" pitchFamily="34" charset="0"/>
                <a:ea typeface="Times New Roman" panose="02020603050405020304" pitchFamily="18" charset="0"/>
                <a:cs typeface="Arial" panose="020B0604020202020204" pitchFamily="34" charset="0"/>
              </a:rPr>
              <a:t>Supporting Documents:</a:t>
            </a:r>
          </a:p>
          <a:p>
            <a:pPr marL="285750" indent="-285750" fontAlgn="base">
              <a:spcAft>
                <a:spcPts val="0"/>
              </a:spcAft>
              <a:buFont typeface="Arial" panose="020B0604020202020204" pitchFamily="34" charset="0"/>
              <a:buChar char="•"/>
            </a:pPr>
            <a:r>
              <a:rPr lang="en-GB" sz="1400" dirty="0">
                <a:solidFill>
                  <a:srgbClr val="000000"/>
                </a:solidFill>
                <a:latin typeface="Sassoon Infant Std" panose="020B0503020103030203" pitchFamily="34" charset="0"/>
                <a:ea typeface="Times New Roman" panose="02020603050405020304" pitchFamily="18" charset="0"/>
                <a:cs typeface="Arial" panose="020B0604020202020204" pitchFamily="34" charset="0"/>
              </a:rPr>
              <a:t>PSHE curriculum</a:t>
            </a:r>
          </a:p>
          <a:p>
            <a:pPr marL="285750" indent="-285750" fontAlgn="base">
              <a:spcAft>
                <a:spcPts val="0"/>
              </a:spcAft>
              <a:buFont typeface="Arial" panose="020B0604020202020204" pitchFamily="34" charset="0"/>
              <a:buChar char="•"/>
            </a:pPr>
            <a:r>
              <a:rPr lang="en-GB" sz="1400" dirty="0">
                <a:solidFill>
                  <a:srgbClr val="000000"/>
                </a:solidFill>
                <a:latin typeface="Sassoon Infant Std" panose="020B0503020103030203" pitchFamily="34" charset="0"/>
                <a:ea typeface="Times New Roman" panose="02020603050405020304" pitchFamily="18" charset="0"/>
                <a:cs typeface="Arial" panose="020B0604020202020204" pitchFamily="34" charset="0"/>
              </a:rPr>
              <a:t>Accessibility Plan</a:t>
            </a:r>
          </a:p>
          <a:p>
            <a:pPr marL="285750" indent="-285750" fontAlgn="base">
              <a:spcAft>
                <a:spcPts val="0"/>
              </a:spcAft>
              <a:buFont typeface="Arial" panose="020B0604020202020204" pitchFamily="34" charset="0"/>
              <a:buChar char="•"/>
            </a:pPr>
            <a:r>
              <a:rPr lang="en-GB" sz="1400" dirty="0">
                <a:solidFill>
                  <a:srgbClr val="000000"/>
                </a:solidFill>
                <a:latin typeface="Sassoon Infant Std" panose="020B0503020103030203" pitchFamily="34" charset="0"/>
                <a:ea typeface="Times New Roman" panose="02020603050405020304" pitchFamily="18" charset="0"/>
                <a:cs typeface="Arial" panose="020B0604020202020204" pitchFamily="34" charset="0"/>
              </a:rPr>
              <a:t>Equality Policy and Objectives</a:t>
            </a:r>
          </a:p>
          <a:p>
            <a:pPr marL="285750" indent="-285750" fontAlgn="base">
              <a:spcAft>
                <a:spcPts val="0"/>
              </a:spcAft>
              <a:buFont typeface="Arial" panose="020B0604020202020204" pitchFamily="34" charset="0"/>
              <a:buChar char="•"/>
            </a:pPr>
            <a:r>
              <a:rPr lang="en-GB" sz="1400" dirty="0">
                <a:solidFill>
                  <a:srgbClr val="000000"/>
                </a:solidFill>
                <a:latin typeface="Sassoon Infant Std" panose="020B0503020103030203" pitchFamily="34" charset="0"/>
                <a:ea typeface="Times New Roman" panose="02020603050405020304" pitchFamily="18" charset="0"/>
                <a:cs typeface="Arial" panose="020B0604020202020204" pitchFamily="34" charset="0"/>
              </a:rPr>
              <a:t>SEND Feedback</a:t>
            </a:r>
            <a:endParaRPr lang="en-GB" sz="14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0836054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281;p117">
            <a:extLst>
              <a:ext uri="{FF2B5EF4-FFF2-40B4-BE49-F238E27FC236}">
                <a16:creationId xmlns:a16="http://schemas.microsoft.com/office/drawing/2014/main" id="{B9D5A128-E4AF-F69D-5230-0D30F497ABC0}"/>
              </a:ext>
            </a:extLst>
          </p:cNvPr>
          <p:cNvSpPr/>
          <p:nvPr/>
        </p:nvSpPr>
        <p:spPr>
          <a:xfrm>
            <a:off x="141655" y="167229"/>
            <a:ext cx="1824437" cy="756889"/>
          </a:xfrm>
          <a:prstGeom prst="homePlate">
            <a:avLst>
              <a:gd name="adj" fmla="val 50000"/>
            </a:avLst>
          </a:prstGeom>
          <a:solidFill>
            <a:schemeClr val="tx2">
              <a:lumMod val="60000"/>
              <a:lumOff val="40000"/>
              <a:alpha val="620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TextBox 2">
            <a:extLst>
              <a:ext uri="{FF2B5EF4-FFF2-40B4-BE49-F238E27FC236}">
                <a16:creationId xmlns:a16="http://schemas.microsoft.com/office/drawing/2014/main" id="{0C219B1C-5ADF-517C-A27B-28AB24233E44}"/>
              </a:ext>
            </a:extLst>
          </p:cNvPr>
          <p:cNvSpPr txBox="1"/>
          <p:nvPr/>
        </p:nvSpPr>
        <p:spPr>
          <a:xfrm>
            <a:off x="141655" y="314840"/>
            <a:ext cx="1644708" cy="461665"/>
          </a:xfrm>
          <a:prstGeom prst="rect">
            <a:avLst/>
          </a:prstGeom>
          <a:noFill/>
        </p:spPr>
        <p:txBody>
          <a:bodyPr wrap="square" rtlCol="0">
            <a:spAutoFit/>
          </a:bodyPr>
          <a:lstStyle/>
          <a:p>
            <a:pPr algn="ctr"/>
            <a:r>
              <a:rPr lang="en-GB" sz="2400" dirty="0">
                <a:latin typeface="Modern Love Caps" pitchFamily="82" charset="0"/>
              </a:rPr>
              <a:t>FBV</a:t>
            </a:r>
          </a:p>
        </p:txBody>
      </p:sp>
      <p:sp>
        <p:nvSpPr>
          <p:cNvPr id="8" name="Rectangle 7"/>
          <p:cNvSpPr/>
          <p:nvPr/>
        </p:nvSpPr>
        <p:spPr>
          <a:xfrm>
            <a:off x="0" y="924116"/>
            <a:ext cx="9758148" cy="6908686"/>
          </a:xfrm>
          <a:prstGeom prst="rect">
            <a:avLst/>
          </a:prstGeom>
        </p:spPr>
        <p:txBody>
          <a:bodyPr wrap="square">
            <a:spAutoFit/>
          </a:bodyPr>
          <a:lstStyle/>
          <a:p>
            <a:pPr marL="285750" indent="-285750">
              <a:lnSpc>
                <a:spcPct val="107000"/>
              </a:lnSpc>
              <a:buFont typeface="Arial" panose="020B0604020202020204" pitchFamily="34" charset="0"/>
              <a:buChar char="•"/>
            </a:pPr>
            <a:r>
              <a:rPr lang="en-GB" dirty="0">
                <a:latin typeface="Sassoon Infant Std" panose="020B0503020103030203" pitchFamily="34" charset="0"/>
                <a:ea typeface="Times New Roman" panose="02020603050405020304" pitchFamily="18" charset="0"/>
                <a:cs typeface="Arial" panose="020B0604020202020204" pitchFamily="34" charset="0"/>
              </a:rPr>
              <a:t>Our school values are linked to the Fundamental British Values of:</a:t>
            </a:r>
          </a:p>
          <a:p>
            <a:pPr>
              <a:lnSpc>
                <a:spcPct val="107000"/>
              </a:lnSpc>
            </a:pPr>
            <a:endParaRPr lang="en-GB" dirty="0">
              <a:latin typeface="Sassoon Infant Std" panose="020B0503020103030203" pitchFamily="34" charset="0"/>
              <a:ea typeface="Times New Roman" panose="02020603050405020304" pitchFamily="18" charset="0"/>
              <a:cs typeface="Arial" panose="020B0604020202020204" pitchFamily="34" charset="0"/>
            </a:endParaRPr>
          </a:p>
          <a:p>
            <a:pPr marL="742950" lvl="1" indent="-285750">
              <a:lnSpc>
                <a:spcPct val="107000"/>
              </a:lnSpc>
              <a:buFont typeface="Arial" panose="020B0604020202020204" pitchFamily="34" charset="0"/>
              <a:buChar char="•"/>
            </a:pPr>
            <a:r>
              <a:rPr lang="en-GB" dirty="0">
                <a:latin typeface="Sassoon Infant Std" panose="020B0503020103030203" pitchFamily="34" charset="0"/>
                <a:ea typeface="Times New Roman" panose="02020603050405020304" pitchFamily="18" charset="0"/>
                <a:cs typeface="Arial" panose="020B0604020202020204" pitchFamily="34" charset="0"/>
              </a:rPr>
              <a:t>The Rule of Law</a:t>
            </a:r>
          </a:p>
          <a:p>
            <a:pPr marL="742950" lvl="1" indent="-285750">
              <a:lnSpc>
                <a:spcPct val="107000"/>
              </a:lnSpc>
              <a:buFont typeface="Arial" panose="020B0604020202020204" pitchFamily="34" charset="0"/>
              <a:buChar char="•"/>
            </a:pPr>
            <a:r>
              <a:rPr lang="en-GB" dirty="0">
                <a:latin typeface="Sassoon Infant Std" panose="020B0503020103030203" pitchFamily="34" charset="0"/>
                <a:ea typeface="Times New Roman" panose="02020603050405020304" pitchFamily="18" charset="0"/>
                <a:cs typeface="Arial" panose="020B0604020202020204" pitchFamily="34" charset="0"/>
              </a:rPr>
              <a:t>Mutual Respect and Tolerance</a:t>
            </a:r>
          </a:p>
          <a:p>
            <a:pPr marL="742950" lvl="1" indent="-285750">
              <a:lnSpc>
                <a:spcPct val="107000"/>
              </a:lnSpc>
              <a:buFont typeface="Arial" panose="020B0604020202020204" pitchFamily="34" charset="0"/>
              <a:buChar char="•"/>
            </a:pPr>
            <a:r>
              <a:rPr lang="en-GB" dirty="0">
                <a:latin typeface="Sassoon Infant Std" panose="020B0503020103030203" pitchFamily="34" charset="0"/>
                <a:ea typeface="Times New Roman" panose="02020603050405020304" pitchFamily="18" charset="0"/>
                <a:cs typeface="Arial" panose="020B0604020202020204" pitchFamily="34" charset="0"/>
              </a:rPr>
              <a:t>Democracy</a:t>
            </a:r>
          </a:p>
          <a:p>
            <a:pPr marL="742950" lvl="1" indent="-285750">
              <a:lnSpc>
                <a:spcPct val="107000"/>
              </a:lnSpc>
              <a:buFont typeface="Arial" panose="020B0604020202020204" pitchFamily="34" charset="0"/>
              <a:buChar char="•"/>
            </a:pPr>
            <a:r>
              <a:rPr lang="en-GB" dirty="0">
                <a:latin typeface="Sassoon Infant Std" panose="020B0503020103030203" pitchFamily="34" charset="0"/>
                <a:ea typeface="Times New Roman" panose="02020603050405020304" pitchFamily="18" charset="0"/>
                <a:cs typeface="Arial" panose="020B0604020202020204" pitchFamily="34" charset="0"/>
              </a:rPr>
              <a:t>Individual Liberty</a:t>
            </a:r>
          </a:p>
          <a:p>
            <a:pPr marL="742950" lvl="1" indent="-285750">
              <a:lnSpc>
                <a:spcPct val="107000"/>
              </a:lnSpc>
              <a:buFont typeface="Arial" panose="020B0604020202020204" pitchFamily="34" charset="0"/>
              <a:buChar char="•"/>
            </a:pPr>
            <a:endParaRPr lang="en-GB" dirty="0">
              <a:latin typeface="Sassoon Infant Std" panose="020B0503020103030203" pitchFamily="34" charset="0"/>
              <a:ea typeface="Times New Roman" panose="02020603050405020304" pitchFamily="18" charset="0"/>
              <a:cs typeface="Arial" panose="020B0604020202020204" pitchFamily="34" charset="0"/>
            </a:endParaRPr>
          </a:p>
          <a:p>
            <a:pPr marL="285750" indent="-285750">
              <a:lnSpc>
                <a:spcPct val="107000"/>
              </a:lnSpc>
              <a:buFont typeface="Arial" panose="020B0604020202020204" pitchFamily="34" charset="0"/>
              <a:buChar char="•"/>
            </a:pPr>
            <a:r>
              <a:rPr lang="en-GB" dirty="0">
                <a:latin typeface="Sassoon Infant Std" panose="020B0503020103030203" pitchFamily="34" charset="0"/>
                <a:ea typeface="Times New Roman" panose="02020603050405020304" pitchFamily="18" charset="0"/>
                <a:cs typeface="Arial" panose="020B0604020202020204" pitchFamily="34" charset="0"/>
              </a:rPr>
              <a:t>Each PSHE and RE unit of work is linked to our school values and Fundamental British Values. These are taught and referred to within these, showing children that these are not upheld across the globe and are special and important. Fundamental British Values are acknowledged across the wider curriculum and through school life as a whole.</a:t>
            </a:r>
          </a:p>
          <a:p>
            <a:pPr marL="285750" indent="-285750">
              <a:lnSpc>
                <a:spcPct val="107000"/>
              </a:lnSpc>
              <a:buFont typeface="Arial" panose="020B0604020202020204" pitchFamily="34" charset="0"/>
              <a:buChar char="•"/>
            </a:pPr>
            <a:endParaRPr lang="en-GB" dirty="0">
              <a:latin typeface="Sassoon Infant Std" panose="020B0503020103030203" pitchFamily="34" charset="0"/>
              <a:ea typeface="Times New Roman" panose="02020603050405020304" pitchFamily="18" charset="0"/>
              <a:cs typeface="Arial" panose="020B0604020202020204" pitchFamily="34" charset="0"/>
            </a:endParaRPr>
          </a:p>
          <a:p>
            <a:pPr marL="285750" indent="-285750">
              <a:lnSpc>
                <a:spcPct val="107000"/>
              </a:lnSpc>
              <a:buFont typeface="Arial" panose="020B0604020202020204" pitchFamily="34" charset="0"/>
              <a:buChar char="•"/>
            </a:pPr>
            <a:r>
              <a:rPr lang="en-GB" dirty="0">
                <a:latin typeface="Sassoon Infant Std" panose="020B0503020103030203" pitchFamily="34" charset="0"/>
                <a:ea typeface="Times New Roman" panose="02020603050405020304" pitchFamily="18" charset="0"/>
                <a:cs typeface="Arial" panose="020B0604020202020204" pitchFamily="34" charset="0"/>
              </a:rPr>
              <a:t>Our ‘The World and Events’ assembly makes explicit links to Fundamental British Values.</a:t>
            </a:r>
          </a:p>
          <a:p>
            <a:pPr marL="285750" indent="-285750">
              <a:lnSpc>
                <a:spcPct val="107000"/>
              </a:lnSpc>
              <a:buFont typeface="Arial" panose="020B0604020202020204" pitchFamily="34" charset="0"/>
              <a:buChar char="•"/>
            </a:pPr>
            <a:endParaRPr lang="en-GB" dirty="0">
              <a:latin typeface="Sassoon Infant Std" panose="020B0503020103030203" pitchFamily="34" charset="0"/>
              <a:ea typeface="Times New Roman" panose="02020603050405020304" pitchFamily="18" charset="0"/>
              <a:cs typeface="Arial" panose="020B0604020202020204" pitchFamily="34" charset="0"/>
            </a:endParaRPr>
          </a:p>
          <a:p>
            <a:pPr marL="285750" indent="-285750">
              <a:lnSpc>
                <a:spcPct val="107000"/>
              </a:lnSpc>
              <a:buFont typeface="Arial" panose="020B0604020202020204" pitchFamily="34" charset="0"/>
              <a:buChar char="•"/>
            </a:pPr>
            <a:r>
              <a:rPr lang="en-GB" dirty="0">
                <a:latin typeface="Sassoon Infant Std" panose="020B0503020103030203" pitchFamily="34" charset="0"/>
                <a:ea typeface="Times New Roman" panose="02020603050405020304" pitchFamily="18" charset="0"/>
                <a:cs typeface="Arial" panose="020B0604020202020204" pitchFamily="34" charset="0"/>
              </a:rPr>
              <a:t>Key texts chosen across the curriculum represent a range of cultures. We make links to our school values through these, which in turn reflect our Fundamental British Values. </a:t>
            </a:r>
          </a:p>
          <a:p>
            <a:pPr marL="285750" indent="-285750">
              <a:lnSpc>
                <a:spcPct val="107000"/>
              </a:lnSpc>
              <a:buFont typeface="Arial" panose="020B0604020202020204" pitchFamily="34" charset="0"/>
              <a:buChar char="•"/>
            </a:pPr>
            <a:endParaRPr lang="en-GB" dirty="0">
              <a:latin typeface="Sassoon Infant Std" panose="020B0503020103030203" pitchFamily="34" charset="0"/>
              <a:ea typeface="Times New Roman" panose="02020603050405020304" pitchFamily="18" charset="0"/>
              <a:cs typeface="Arial" panose="020B0604020202020204" pitchFamily="34" charset="0"/>
            </a:endParaRPr>
          </a:p>
          <a:p>
            <a:pPr marL="285750" indent="-285750">
              <a:lnSpc>
                <a:spcPct val="107000"/>
              </a:lnSpc>
              <a:buFont typeface="Arial" panose="020B0604020202020204" pitchFamily="34" charset="0"/>
              <a:buChar char="•"/>
            </a:pPr>
            <a:r>
              <a:rPr lang="en-GB" dirty="0">
                <a:latin typeface="Sassoon Infant Std" panose="020B0503020103030203" pitchFamily="34" charset="0"/>
                <a:ea typeface="Times New Roman" panose="02020603050405020304" pitchFamily="18" charset="0"/>
                <a:cs typeface="Arial" panose="020B0604020202020204" pitchFamily="34" charset="0"/>
              </a:rPr>
              <a:t>Children have a range of wider experiences and visits which allow them to deepen their understanding of the Fundamental British Values and develop and demonstrate skills and attitudes that will allow them to participate fully in and contribute positively to life in modern Britain.</a:t>
            </a:r>
          </a:p>
          <a:p>
            <a:pPr marL="285750" indent="-285750">
              <a:lnSpc>
                <a:spcPct val="107000"/>
              </a:lnSpc>
              <a:buFont typeface="Arial" panose="020B0604020202020204" pitchFamily="34" charset="0"/>
              <a:buChar char="•"/>
            </a:pPr>
            <a:endParaRPr lang="en-GB" dirty="0">
              <a:latin typeface="Sassoon Infant Std" panose="020B0503020103030203" pitchFamily="34" charset="0"/>
              <a:ea typeface="Times New Roman" panose="02020603050405020304" pitchFamily="18" charset="0"/>
              <a:cs typeface="Arial" panose="020B0604020202020204" pitchFamily="34" charset="0"/>
            </a:endParaRPr>
          </a:p>
          <a:p>
            <a:pPr marL="285750" indent="-285750">
              <a:lnSpc>
                <a:spcPct val="107000"/>
              </a:lnSpc>
              <a:buFont typeface="Arial" panose="020B0604020202020204" pitchFamily="34" charset="0"/>
              <a:buChar char="•"/>
            </a:pPr>
            <a:endParaRPr lang="en-GB" dirty="0">
              <a:latin typeface="Sassoon Infant Std" panose="020B0503020103030203" pitchFamily="34" charset="0"/>
              <a:ea typeface="Times New Roman" panose="02020603050405020304" pitchFamily="18" charset="0"/>
              <a:cs typeface="Arial" panose="020B0604020202020204" pitchFamily="34" charset="0"/>
            </a:endParaRPr>
          </a:p>
          <a:p>
            <a:pPr marL="285750" indent="-285750">
              <a:lnSpc>
                <a:spcPct val="107000"/>
              </a:lnSpc>
              <a:buFont typeface="Arial" panose="020B0604020202020204" pitchFamily="34" charset="0"/>
              <a:buChar char="•"/>
            </a:pPr>
            <a:endParaRPr lang="en-GB" dirty="0">
              <a:latin typeface="Sassoon Infant Std" panose="020B0503020103030203" pitchFamily="34" charset="0"/>
              <a:ea typeface="Times New Roman" panose="02020603050405020304" pitchFamily="18" charset="0"/>
              <a:cs typeface="Arial" panose="020B0604020202020204" pitchFamily="34" charset="0"/>
            </a:endParaRPr>
          </a:p>
        </p:txBody>
      </p:sp>
      <p:pic>
        <p:nvPicPr>
          <p:cNvPr id="9" name="Picture 12" descr="Union jack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7529" y="136641"/>
            <a:ext cx="856799" cy="85680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7290607" y="108656"/>
            <a:ext cx="2467542" cy="954107"/>
          </a:xfrm>
          <a:prstGeom prst="rect">
            <a:avLst/>
          </a:prstGeom>
          <a:solidFill>
            <a:schemeClr val="tx2">
              <a:lumMod val="20000"/>
              <a:lumOff val="80000"/>
            </a:schemeClr>
          </a:solidFill>
        </p:spPr>
        <p:txBody>
          <a:bodyPr wrap="square">
            <a:spAutoFit/>
          </a:bodyPr>
          <a:lstStyle/>
          <a:p>
            <a:pPr fontAlgn="base">
              <a:spcAft>
                <a:spcPts val="0"/>
              </a:spcAft>
            </a:pPr>
            <a:r>
              <a:rPr lang="en-GB" sz="1400" b="1" dirty="0">
                <a:solidFill>
                  <a:srgbClr val="000000"/>
                </a:solidFill>
                <a:latin typeface="Sassoon Infant Std" panose="020B0503020103030203" pitchFamily="34" charset="0"/>
                <a:ea typeface="Times New Roman" panose="02020603050405020304" pitchFamily="18" charset="0"/>
                <a:cs typeface="Arial" panose="020B0604020202020204" pitchFamily="34" charset="0"/>
              </a:rPr>
              <a:t>Supporting Documents:</a:t>
            </a:r>
          </a:p>
          <a:p>
            <a:pPr marL="285750" indent="-285750" fontAlgn="base">
              <a:spcAft>
                <a:spcPts val="0"/>
              </a:spcAft>
              <a:buFont typeface="Arial" panose="020B0604020202020204" pitchFamily="34" charset="0"/>
              <a:buChar char="•"/>
            </a:pPr>
            <a:r>
              <a:rPr lang="en-GB" sz="1400" dirty="0">
                <a:solidFill>
                  <a:srgbClr val="000000"/>
                </a:solidFill>
                <a:latin typeface="Sassoon Infant Std" panose="020B0503020103030203" pitchFamily="34" charset="0"/>
                <a:ea typeface="Times New Roman" panose="02020603050405020304" pitchFamily="18" charset="0"/>
                <a:cs typeface="Arial" panose="020B0604020202020204" pitchFamily="34" charset="0"/>
              </a:rPr>
              <a:t>Assembly Overview</a:t>
            </a:r>
          </a:p>
          <a:p>
            <a:pPr marL="285750" indent="-285750" fontAlgn="base">
              <a:spcAft>
                <a:spcPts val="0"/>
              </a:spcAft>
              <a:buFont typeface="Arial" panose="020B0604020202020204" pitchFamily="34" charset="0"/>
              <a:buChar char="•"/>
            </a:pPr>
            <a:r>
              <a:rPr lang="en-GB" sz="1400" dirty="0">
                <a:solidFill>
                  <a:srgbClr val="000000"/>
                </a:solidFill>
                <a:latin typeface="Sassoon Infant Std" panose="020B0503020103030203" pitchFamily="34" charset="0"/>
                <a:ea typeface="Times New Roman" panose="02020603050405020304" pitchFamily="18" charset="0"/>
                <a:cs typeface="Arial" panose="020B0604020202020204" pitchFamily="34" charset="0"/>
              </a:rPr>
              <a:t>Vision and Values</a:t>
            </a:r>
          </a:p>
          <a:p>
            <a:pPr marL="285750" indent="-285750" fontAlgn="base">
              <a:spcAft>
                <a:spcPts val="0"/>
              </a:spcAft>
              <a:buFont typeface="Arial" panose="020B0604020202020204" pitchFamily="34" charset="0"/>
              <a:buChar char="•"/>
            </a:pPr>
            <a:r>
              <a:rPr lang="en-GB" sz="1400" dirty="0">
                <a:solidFill>
                  <a:srgbClr val="000000"/>
                </a:solidFill>
                <a:latin typeface="Sassoon Infant Std" panose="020B0503020103030203" pitchFamily="34" charset="0"/>
                <a:ea typeface="Times New Roman" panose="02020603050405020304" pitchFamily="18" charset="0"/>
                <a:cs typeface="Arial" panose="020B0604020202020204" pitchFamily="34" charset="0"/>
              </a:rPr>
              <a:t>Picture News Overview</a:t>
            </a:r>
            <a:endParaRPr lang="en-GB" sz="14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5057406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281;p117">
            <a:extLst>
              <a:ext uri="{FF2B5EF4-FFF2-40B4-BE49-F238E27FC236}">
                <a16:creationId xmlns:a16="http://schemas.microsoft.com/office/drawing/2014/main" id="{B9D5A128-E4AF-F69D-5230-0D30F497ABC0}"/>
              </a:ext>
            </a:extLst>
          </p:cNvPr>
          <p:cNvSpPr/>
          <p:nvPr/>
        </p:nvSpPr>
        <p:spPr>
          <a:xfrm>
            <a:off x="141655" y="167229"/>
            <a:ext cx="1824437" cy="756889"/>
          </a:xfrm>
          <a:prstGeom prst="homePlate">
            <a:avLst>
              <a:gd name="adj" fmla="val 50000"/>
            </a:avLst>
          </a:prstGeom>
          <a:solidFill>
            <a:schemeClr val="tx2">
              <a:lumMod val="60000"/>
              <a:lumOff val="40000"/>
              <a:alpha val="620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TextBox 2">
            <a:extLst>
              <a:ext uri="{FF2B5EF4-FFF2-40B4-BE49-F238E27FC236}">
                <a16:creationId xmlns:a16="http://schemas.microsoft.com/office/drawing/2014/main" id="{0C219B1C-5ADF-517C-A27B-28AB24233E44}"/>
              </a:ext>
            </a:extLst>
          </p:cNvPr>
          <p:cNvSpPr txBox="1"/>
          <p:nvPr/>
        </p:nvSpPr>
        <p:spPr>
          <a:xfrm>
            <a:off x="141655" y="167229"/>
            <a:ext cx="1644708" cy="830997"/>
          </a:xfrm>
          <a:prstGeom prst="rect">
            <a:avLst/>
          </a:prstGeom>
          <a:noFill/>
        </p:spPr>
        <p:txBody>
          <a:bodyPr wrap="square" rtlCol="0">
            <a:spAutoFit/>
          </a:bodyPr>
          <a:lstStyle/>
          <a:p>
            <a:pPr algn="ctr"/>
            <a:r>
              <a:rPr lang="en-GB" sz="2400" dirty="0">
                <a:latin typeface="Modern Love Caps" pitchFamily="82" charset="0"/>
              </a:rPr>
              <a:t>Extra-</a:t>
            </a:r>
          </a:p>
          <a:p>
            <a:pPr algn="ctr"/>
            <a:r>
              <a:rPr lang="en-GB" sz="2400" dirty="0">
                <a:latin typeface="Modern Love Caps" pitchFamily="82" charset="0"/>
              </a:rPr>
              <a:t>Curricular</a:t>
            </a:r>
          </a:p>
        </p:txBody>
      </p:sp>
      <p:sp>
        <p:nvSpPr>
          <p:cNvPr id="8" name="Rectangle 7"/>
          <p:cNvSpPr/>
          <p:nvPr/>
        </p:nvSpPr>
        <p:spPr>
          <a:xfrm>
            <a:off x="1" y="1062763"/>
            <a:ext cx="9758148" cy="6908686"/>
          </a:xfrm>
          <a:prstGeom prst="rect">
            <a:avLst/>
          </a:prstGeom>
        </p:spPr>
        <p:txBody>
          <a:bodyPr wrap="square">
            <a:spAutoFit/>
          </a:bodyPr>
          <a:lstStyle/>
          <a:p>
            <a:pPr marL="285750" indent="-285750">
              <a:lnSpc>
                <a:spcPct val="107000"/>
              </a:lnSpc>
              <a:buFont typeface="Arial" panose="020B0604020202020204" pitchFamily="34" charset="0"/>
              <a:buChar char="•"/>
            </a:pPr>
            <a:r>
              <a:rPr lang="en-GB" dirty="0">
                <a:latin typeface="Sassoon Infant Std" panose="020B0503020103030203" pitchFamily="34" charset="0"/>
                <a:ea typeface="Times New Roman" panose="02020603050405020304" pitchFamily="18" charset="0"/>
                <a:cs typeface="Arial" panose="020B0604020202020204" pitchFamily="34" charset="0"/>
              </a:rPr>
              <a:t>We offer a range of extra-curricular clubs after school. We ensure that these extend beyond sport and offer opportunities for children to develop their interests and hone their talents above and beyond our planned curriculum.</a:t>
            </a:r>
          </a:p>
          <a:p>
            <a:pPr marL="285750" indent="-285750">
              <a:lnSpc>
                <a:spcPct val="107000"/>
              </a:lnSpc>
              <a:buFont typeface="Arial" panose="020B0604020202020204" pitchFamily="34" charset="0"/>
              <a:buChar char="•"/>
            </a:pPr>
            <a:endParaRPr lang="en-GB" dirty="0">
              <a:latin typeface="Sassoon Infant Std" panose="020B0503020103030203" pitchFamily="34" charset="0"/>
              <a:ea typeface="Times New Roman" panose="02020603050405020304" pitchFamily="18" charset="0"/>
              <a:cs typeface="Arial" panose="020B0604020202020204" pitchFamily="34" charset="0"/>
            </a:endParaRPr>
          </a:p>
          <a:p>
            <a:pPr marL="285750" indent="-285750">
              <a:lnSpc>
                <a:spcPct val="107000"/>
              </a:lnSpc>
              <a:buFont typeface="Arial" panose="020B0604020202020204" pitchFamily="34" charset="0"/>
              <a:buChar char="•"/>
            </a:pPr>
            <a:r>
              <a:rPr lang="en-GB" dirty="0">
                <a:latin typeface="Sassoon Infant Std" panose="020B0503020103030203" pitchFamily="34" charset="0"/>
                <a:ea typeface="Times New Roman" panose="02020603050405020304" pitchFamily="18" charset="0"/>
                <a:cs typeface="Arial" panose="020B0604020202020204" pitchFamily="34" charset="0"/>
              </a:rPr>
              <a:t>We ensure that all children have the opportunity to access extra-curricular clubs and monitor the uptake to ensure this. Children who do not participate are strongly encouraged to engage in at least one activity. </a:t>
            </a:r>
          </a:p>
          <a:p>
            <a:pPr marL="285750" indent="-285750">
              <a:lnSpc>
                <a:spcPct val="107000"/>
              </a:lnSpc>
              <a:buFont typeface="Arial" panose="020B0604020202020204" pitchFamily="34" charset="0"/>
              <a:buChar char="•"/>
            </a:pPr>
            <a:endParaRPr lang="en-GB" dirty="0">
              <a:latin typeface="Sassoon Infant Std" panose="020B0503020103030203" pitchFamily="34" charset="0"/>
              <a:ea typeface="Times New Roman" panose="02020603050405020304" pitchFamily="18" charset="0"/>
              <a:cs typeface="Arial" panose="020B0604020202020204" pitchFamily="34" charset="0"/>
            </a:endParaRPr>
          </a:p>
          <a:p>
            <a:pPr marL="285750" indent="-285750">
              <a:lnSpc>
                <a:spcPct val="107000"/>
              </a:lnSpc>
              <a:buFont typeface="Arial" panose="020B0604020202020204" pitchFamily="34" charset="0"/>
              <a:buChar char="•"/>
            </a:pPr>
            <a:r>
              <a:rPr lang="en-GB" dirty="0">
                <a:latin typeface="Sassoon Infant Std" panose="020B0503020103030203" pitchFamily="34" charset="0"/>
                <a:ea typeface="Times New Roman" panose="02020603050405020304" pitchFamily="18" charset="0"/>
                <a:cs typeface="Arial" panose="020B0604020202020204" pitchFamily="34" charset="0"/>
              </a:rPr>
              <a:t>We develop character through our playtimes. Our Sports Crew leads physical activities to encourage children to be active for at least 60 minutes per day. Children learn how to develop our school values through the development of relationships and social skills. </a:t>
            </a:r>
          </a:p>
          <a:p>
            <a:pPr marL="285750" indent="-285750">
              <a:lnSpc>
                <a:spcPct val="107000"/>
              </a:lnSpc>
              <a:buFont typeface="Arial" panose="020B0604020202020204" pitchFamily="34" charset="0"/>
              <a:buChar char="•"/>
            </a:pPr>
            <a:endParaRPr lang="en-GB" dirty="0">
              <a:latin typeface="Sassoon Infant Std" panose="020B0503020103030203" pitchFamily="34" charset="0"/>
              <a:ea typeface="Times New Roman" panose="02020603050405020304" pitchFamily="18" charset="0"/>
              <a:cs typeface="Arial" panose="020B0604020202020204" pitchFamily="34" charset="0"/>
            </a:endParaRPr>
          </a:p>
          <a:p>
            <a:pPr marL="285750" indent="-285750">
              <a:lnSpc>
                <a:spcPct val="107000"/>
              </a:lnSpc>
              <a:buFont typeface="Arial" panose="020B0604020202020204" pitchFamily="34" charset="0"/>
              <a:buChar char="•"/>
            </a:pPr>
            <a:r>
              <a:rPr lang="en-GB" dirty="0">
                <a:latin typeface="Sassoon Infant Std" panose="020B0503020103030203" pitchFamily="34" charset="0"/>
                <a:ea typeface="Times New Roman" panose="02020603050405020304" pitchFamily="18" charset="0"/>
                <a:cs typeface="Arial" panose="020B0604020202020204" pitchFamily="34" charset="0"/>
              </a:rPr>
              <a:t>Each term, the children have the opportunity to participate in an enrichment activity, where they learn to apply the school values in different contexts. These include opportunities to:</a:t>
            </a:r>
          </a:p>
          <a:p>
            <a:pPr marL="742950" lvl="1" indent="-285750">
              <a:lnSpc>
                <a:spcPct val="107000"/>
              </a:lnSpc>
              <a:buFont typeface="Arial" panose="020B0604020202020204" pitchFamily="34" charset="0"/>
              <a:buChar char="•"/>
            </a:pPr>
            <a:r>
              <a:rPr lang="en-GB" dirty="0">
                <a:latin typeface="Sassoon Infant Std" panose="020B0503020103030203" pitchFamily="34" charset="0"/>
                <a:ea typeface="Times New Roman" panose="02020603050405020304" pitchFamily="18" charset="0"/>
                <a:cs typeface="Arial" panose="020B0604020202020204" pitchFamily="34" charset="0"/>
              </a:rPr>
              <a:t>Explore our local area </a:t>
            </a:r>
          </a:p>
          <a:p>
            <a:pPr marL="742950" lvl="1" indent="-285750">
              <a:lnSpc>
                <a:spcPct val="107000"/>
              </a:lnSpc>
              <a:buFont typeface="Arial" panose="020B0604020202020204" pitchFamily="34" charset="0"/>
              <a:buChar char="•"/>
            </a:pPr>
            <a:r>
              <a:rPr lang="en-GB" dirty="0">
                <a:latin typeface="Sassoon Infant Std" panose="020B0503020103030203" pitchFamily="34" charset="0"/>
                <a:ea typeface="Times New Roman" panose="02020603050405020304" pitchFamily="18" charset="0"/>
                <a:cs typeface="Arial" panose="020B0604020202020204" pitchFamily="34" charset="0"/>
              </a:rPr>
              <a:t>Be enterprising and volunteer</a:t>
            </a:r>
          </a:p>
          <a:p>
            <a:pPr marL="742950" lvl="1" indent="-285750">
              <a:lnSpc>
                <a:spcPct val="107000"/>
              </a:lnSpc>
              <a:buFont typeface="Arial" panose="020B0604020202020204" pitchFamily="34" charset="0"/>
              <a:buChar char="•"/>
            </a:pPr>
            <a:r>
              <a:rPr lang="en-GB" dirty="0">
                <a:latin typeface="Sassoon Infant Std" panose="020B0503020103030203" pitchFamily="34" charset="0"/>
                <a:ea typeface="Times New Roman" panose="02020603050405020304" pitchFamily="18" charset="0"/>
                <a:cs typeface="Arial" panose="020B0604020202020204" pitchFamily="34" charset="0"/>
              </a:rPr>
              <a:t>Express themselves and be creative</a:t>
            </a:r>
          </a:p>
          <a:p>
            <a:pPr marL="742950" lvl="1" indent="-285750">
              <a:lnSpc>
                <a:spcPct val="107000"/>
              </a:lnSpc>
              <a:buFont typeface="Arial" panose="020B0604020202020204" pitchFamily="34" charset="0"/>
              <a:buChar char="•"/>
            </a:pPr>
            <a:r>
              <a:rPr lang="en-GB" dirty="0">
                <a:latin typeface="Sassoon Infant Std" panose="020B0503020103030203" pitchFamily="34" charset="0"/>
                <a:ea typeface="Times New Roman" panose="02020603050405020304" pitchFamily="18" charset="0"/>
                <a:cs typeface="Arial" panose="020B0604020202020204" pitchFamily="34" charset="0"/>
              </a:rPr>
              <a:t>Develop life skills</a:t>
            </a:r>
          </a:p>
          <a:p>
            <a:pPr marL="742950" lvl="1" indent="-285750">
              <a:lnSpc>
                <a:spcPct val="107000"/>
              </a:lnSpc>
              <a:buFont typeface="Arial" panose="020B0604020202020204" pitchFamily="34" charset="0"/>
              <a:buChar char="•"/>
            </a:pPr>
            <a:r>
              <a:rPr lang="en-GB" dirty="0">
                <a:latin typeface="Sassoon Infant Std" panose="020B0503020103030203" pitchFamily="34" charset="0"/>
                <a:ea typeface="Times New Roman" panose="02020603050405020304" pitchFamily="18" charset="0"/>
                <a:cs typeface="Arial" panose="020B0604020202020204" pitchFamily="34" charset="0"/>
              </a:rPr>
              <a:t>Find new interests</a:t>
            </a:r>
          </a:p>
          <a:p>
            <a:pPr marL="742950" lvl="1" indent="-285750">
              <a:lnSpc>
                <a:spcPct val="107000"/>
              </a:lnSpc>
              <a:buFont typeface="Arial" panose="020B0604020202020204" pitchFamily="34" charset="0"/>
              <a:buChar char="•"/>
            </a:pPr>
            <a:endParaRPr lang="en-GB" dirty="0">
              <a:latin typeface="Sassoon Infant Std" panose="020B0503020103030203" pitchFamily="34" charset="0"/>
              <a:ea typeface="Times New Roman" panose="02020603050405020304" pitchFamily="18" charset="0"/>
              <a:cs typeface="Arial" panose="020B0604020202020204" pitchFamily="34" charset="0"/>
            </a:endParaRPr>
          </a:p>
          <a:p>
            <a:pPr marL="742950" lvl="1" indent="-285750">
              <a:lnSpc>
                <a:spcPct val="107000"/>
              </a:lnSpc>
              <a:buFont typeface="Arial" panose="020B0604020202020204" pitchFamily="34" charset="0"/>
              <a:buChar char="•"/>
            </a:pPr>
            <a:endParaRPr lang="en-GB" dirty="0">
              <a:latin typeface="Sassoon Infant Std" panose="020B0503020103030203" pitchFamily="34" charset="0"/>
              <a:ea typeface="Times New Roman" panose="02020603050405020304" pitchFamily="18" charset="0"/>
              <a:cs typeface="Arial" panose="020B0604020202020204" pitchFamily="34" charset="0"/>
            </a:endParaRPr>
          </a:p>
          <a:p>
            <a:pPr marL="742950" lvl="1" indent="-285750">
              <a:lnSpc>
                <a:spcPct val="107000"/>
              </a:lnSpc>
              <a:buFont typeface="Arial" panose="020B0604020202020204" pitchFamily="34" charset="0"/>
              <a:buChar char="•"/>
            </a:pPr>
            <a:endParaRPr lang="en-GB" dirty="0">
              <a:latin typeface="Sassoon Infant Std" panose="020B0503020103030203" pitchFamily="34" charset="0"/>
              <a:ea typeface="Times New Roman" panose="02020603050405020304" pitchFamily="18" charset="0"/>
              <a:cs typeface="Arial" panose="020B0604020202020204" pitchFamily="34" charset="0"/>
            </a:endParaRPr>
          </a:p>
          <a:p>
            <a:pPr marL="285750" indent="-285750">
              <a:lnSpc>
                <a:spcPct val="107000"/>
              </a:lnSpc>
              <a:buFont typeface="Arial" panose="020B0604020202020204" pitchFamily="34" charset="0"/>
              <a:buChar char="•"/>
            </a:pPr>
            <a:endParaRPr lang="en-GB" dirty="0">
              <a:latin typeface="Sassoon Infant Std" panose="020B0503020103030203" pitchFamily="34" charset="0"/>
              <a:ea typeface="Times New Roman" panose="02020603050405020304" pitchFamily="18" charset="0"/>
              <a:cs typeface="Arial" panose="020B0604020202020204" pitchFamily="34" charset="0"/>
            </a:endParaRPr>
          </a:p>
        </p:txBody>
      </p:sp>
      <p:pic>
        <p:nvPicPr>
          <p:cNvPr id="6" name="Picture 14" descr="Extracurricular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3787" y="141426"/>
            <a:ext cx="856799" cy="85680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5691116" y="5404766"/>
            <a:ext cx="4067033" cy="1384995"/>
          </a:xfrm>
          <a:prstGeom prst="rect">
            <a:avLst/>
          </a:prstGeom>
          <a:solidFill>
            <a:schemeClr val="tx2">
              <a:lumMod val="20000"/>
              <a:lumOff val="80000"/>
            </a:schemeClr>
          </a:solidFill>
        </p:spPr>
        <p:txBody>
          <a:bodyPr wrap="square">
            <a:spAutoFit/>
          </a:bodyPr>
          <a:lstStyle/>
          <a:p>
            <a:pPr fontAlgn="base">
              <a:spcAft>
                <a:spcPts val="0"/>
              </a:spcAft>
            </a:pPr>
            <a:r>
              <a:rPr lang="en-GB" sz="1400" b="1" dirty="0">
                <a:solidFill>
                  <a:srgbClr val="000000"/>
                </a:solidFill>
                <a:latin typeface="Sassoon Infant Std" panose="020B0503020103030203" pitchFamily="34" charset="0"/>
                <a:ea typeface="Times New Roman" panose="02020603050405020304" pitchFamily="18" charset="0"/>
                <a:cs typeface="Arial" panose="020B0604020202020204" pitchFamily="34" charset="0"/>
              </a:rPr>
              <a:t>Supporting Documents:</a:t>
            </a:r>
          </a:p>
          <a:p>
            <a:pPr marL="285750" indent="-285750" fontAlgn="base">
              <a:spcAft>
                <a:spcPts val="0"/>
              </a:spcAft>
              <a:buFont typeface="Arial" panose="020B0604020202020204" pitchFamily="34" charset="0"/>
              <a:buChar char="•"/>
            </a:pPr>
            <a:r>
              <a:rPr lang="en-GB" sz="1400" dirty="0">
                <a:solidFill>
                  <a:srgbClr val="000000"/>
                </a:solidFill>
                <a:latin typeface="Sassoon Infant Std" panose="020B0503020103030203" pitchFamily="34" charset="0"/>
                <a:ea typeface="Times New Roman" panose="02020603050405020304" pitchFamily="18" charset="0"/>
                <a:cs typeface="Arial" panose="020B0604020202020204" pitchFamily="34" charset="0"/>
              </a:rPr>
              <a:t>Extra-Curricular Overview, map and certificates</a:t>
            </a:r>
          </a:p>
          <a:p>
            <a:pPr marL="285750" indent="-285750" fontAlgn="base">
              <a:spcAft>
                <a:spcPts val="0"/>
              </a:spcAft>
              <a:buFont typeface="Arial" panose="020B0604020202020204" pitchFamily="34" charset="0"/>
              <a:buChar char="•"/>
            </a:pPr>
            <a:r>
              <a:rPr lang="en-GB" sz="1400" dirty="0">
                <a:solidFill>
                  <a:srgbClr val="000000"/>
                </a:solidFill>
                <a:latin typeface="Sassoon Infant Std" panose="020B0503020103030203" pitchFamily="34" charset="0"/>
                <a:ea typeface="Times New Roman" panose="02020603050405020304" pitchFamily="18" charset="0"/>
                <a:cs typeface="Arial" panose="020B0604020202020204" pitchFamily="34" charset="0"/>
              </a:rPr>
              <a:t>Enrichment Overview</a:t>
            </a:r>
          </a:p>
          <a:p>
            <a:pPr marL="285750" indent="-285750" fontAlgn="base">
              <a:spcAft>
                <a:spcPts val="0"/>
              </a:spcAft>
              <a:buFont typeface="Arial" panose="020B0604020202020204" pitchFamily="34" charset="0"/>
              <a:buChar char="•"/>
            </a:pPr>
            <a:r>
              <a:rPr lang="en-GB" sz="1400" dirty="0">
                <a:solidFill>
                  <a:srgbClr val="000000"/>
                </a:solidFill>
                <a:latin typeface="Sassoon Infant Std" panose="020B0503020103030203" pitchFamily="34" charset="0"/>
                <a:ea typeface="Times New Roman" panose="02020603050405020304" pitchFamily="18" charset="0"/>
                <a:cs typeface="Arial" panose="020B0604020202020204" pitchFamily="34" charset="0"/>
              </a:rPr>
              <a:t>Trips and Experiences Overview</a:t>
            </a:r>
          </a:p>
          <a:p>
            <a:pPr marL="285750" indent="-285750" fontAlgn="base">
              <a:spcAft>
                <a:spcPts val="0"/>
              </a:spcAft>
              <a:buFont typeface="Arial" panose="020B0604020202020204" pitchFamily="34" charset="0"/>
              <a:buChar char="•"/>
            </a:pPr>
            <a:r>
              <a:rPr lang="en-GB" sz="1400" dirty="0">
                <a:solidFill>
                  <a:srgbClr val="000000"/>
                </a:solidFill>
                <a:latin typeface="Sassoon Infant Std" panose="020B0503020103030203" pitchFamily="34" charset="0"/>
                <a:ea typeface="Times New Roman" panose="02020603050405020304" pitchFamily="18" charset="0"/>
                <a:cs typeface="Arial" panose="020B0604020202020204" pitchFamily="34" charset="0"/>
              </a:rPr>
              <a:t>Social Media Posts</a:t>
            </a:r>
          </a:p>
          <a:p>
            <a:pPr marL="285750" indent="-285750" fontAlgn="base">
              <a:spcAft>
                <a:spcPts val="0"/>
              </a:spcAft>
              <a:buFont typeface="Arial" panose="020B0604020202020204" pitchFamily="34" charset="0"/>
              <a:buChar char="•"/>
            </a:pPr>
            <a:r>
              <a:rPr lang="en-GB" sz="1400" dirty="0">
                <a:solidFill>
                  <a:srgbClr val="000000"/>
                </a:solidFill>
                <a:latin typeface="Sassoon Infant Std" panose="020B0503020103030203" pitchFamily="34" charset="0"/>
                <a:ea typeface="Times New Roman" panose="02020603050405020304" pitchFamily="18" charset="0"/>
                <a:cs typeface="Arial" panose="020B0604020202020204" pitchFamily="34" charset="0"/>
              </a:rPr>
              <a:t>Floor Books</a:t>
            </a:r>
            <a:endParaRPr lang="en-GB" sz="14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0908990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281;p117">
            <a:extLst>
              <a:ext uri="{FF2B5EF4-FFF2-40B4-BE49-F238E27FC236}">
                <a16:creationId xmlns:a16="http://schemas.microsoft.com/office/drawing/2014/main" id="{B9D5A128-E4AF-F69D-5230-0D30F497ABC0}"/>
              </a:ext>
            </a:extLst>
          </p:cNvPr>
          <p:cNvSpPr/>
          <p:nvPr/>
        </p:nvSpPr>
        <p:spPr>
          <a:xfrm>
            <a:off x="141655" y="167229"/>
            <a:ext cx="1824437" cy="756889"/>
          </a:xfrm>
          <a:prstGeom prst="homePlate">
            <a:avLst>
              <a:gd name="adj" fmla="val 50000"/>
            </a:avLst>
          </a:prstGeom>
          <a:solidFill>
            <a:schemeClr val="tx2">
              <a:lumMod val="60000"/>
              <a:lumOff val="40000"/>
              <a:alpha val="620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a:extLst>
              <a:ext uri="{FF2B5EF4-FFF2-40B4-BE49-F238E27FC236}">
                <a16:creationId xmlns:a16="http://schemas.microsoft.com/office/drawing/2014/main" id="{893047EC-2D3A-C8E6-DF85-F6D4B638FA23}"/>
              </a:ext>
            </a:extLst>
          </p:cNvPr>
          <p:cNvSpPr txBox="1"/>
          <p:nvPr/>
        </p:nvSpPr>
        <p:spPr>
          <a:xfrm>
            <a:off x="4749510" y="155594"/>
            <a:ext cx="4981750" cy="707886"/>
          </a:xfrm>
          <a:prstGeom prst="rect">
            <a:avLst/>
          </a:prstGeom>
          <a:noFill/>
        </p:spPr>
        <p:txBody>
          <a:bodyPr wrap="square">
            <a:spAutoFit/>
          </a:bodyPr>
          <a:lstStyle/>
          <a:p>
            <a:pPr algn="ctr"/>
            <a:r>
              <a:rPr lang="en-GB" sz="2000" b="1" dirty="0">
                <a:latin typeface="The Hand" panose="03070502030502020204" pitchFamily="66" charset="0"/>
                <a:ea typeface="Noteworthy Light" panose="02000400000000000000" pitchFamily="2" charset="77"/>
              </a:rPr>
              <a:t>AS A SCHOOL, WE PROMOTE THE DEVELOPMENT OF THE ‘WHOLE CHILD’ THROUGH CAREFULLY PLANNED ENRICHMENT OPPORTUNITIES.</a:t>
            </a:r>
          </a:p>
        </p:txBody>
      </p:sp>
      <p:sp>
        <p:nvSpPr>
          <p:cNvPr id="9" name="TextBox 8">
            <a:extLst>
              <a:ext uri="{FF2B5EF4-FFF2-40B4-BE49-F238E27FC236}">
                <a16:creationId xmlns:a16="http://schemas.microsoft.com/office/drawing/2014/main" id="{0C219B1C-5ADF-517C-A27B-28AB24233E44}"/>
              </a:ext>
            </a:extLst>
          </p:cNvPr>
          <p:cNvSpPr txBox="1"/>
          <p:nvPr/>
        </p:nvSpPr>
        <p:spPr>
          <a:xfrm>
            <a:off x="141655" y="167229"/>
            <a:ext cx="1644708" cy="830997"/>
          </a:xfrm>
          <a:prstGeom prst="rect">
            <a:avLst/>
          </a:prstGeom>
          <a:noFill/>
        </p:spPr>
        <p:txBody>
          <a:bodyPr wrap="square" rtlCol="0">
            <a:spAutoFit/>
          </a:bodyPr>
          <a:lstStyle/>
          <a:p>
            <a:pPr algn="ctr"/>
            <a:r>
              <a:rPr lang="en-GB" sz="2400" dirty="0">
                <a:latin typeface="Modern Love Caps" pitchFamily="82" charset="0"/>
              </a:rPr>
              <a:t>Extra-</a:t>
            </a:r>
          </a:p>
          <a:p>
            <a:pPr algn="ctr"/>
            <a:r>
              <a:rPr lang="en-GB" sz="2400" dirty="0">
                <a:latin typeface="Modern Love Caps" pitchFamily="82" charset="0"/>
              </a:rPr>
              <a:t>Curricular</a:t>
            </a:r>
          </a:p>
        </p:txBody>
      </p:sp>
      <p:pic>
        <p:nvPicPr>
          <p:cNvPr id="10" name="Picture 14" descr="Extracurricular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3787" y="141426"/>
            <a:ext cx="856799" cy="85680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0C219B1C-5ADF-517C-A27B-28AB24233E44}"/>
              </a:ext>
            </a:extLst>
          </p:cNvPr>
          <p:cNvSpPr txBox="1"/>
          <p:nvPr/>
        </p:nvSpPr>
        <p:spPr>
          <a:xfrm>
            <a:off x="3032694" y="351894"/>
            <a:ext cx="1644708" cy="461665"/>
          </a:xfrm>
          <a:prstGeom prst="rect">
            <a:avLst/>
          </a:prstGeom>
          <a:noFill/>
        </p:spPr>
        <p:txBody>
          <a:bodyPr wrap="square" rtlCol="0">
            <a:spAutoFit/>
          </a:bodyPr>
          <a:lstStyle/>
          <a:p>
            <a:pPr algn="ctr"/>
            <a:r>
              <a:rPr lang="en-GB" sz="2400" dirty="0">
                <a:latin typeface="Modern Love Caps" pitchFamily="82" charset="0"/>
              </a:rPr>
              <a:t>Enrichment</a:t>
            </a:r>
          </a:p>
        </p:txBody>
      </p:sp>
      <p:pic>
        <p:nvPicPr>
          <p:cNvPr id="5" name="Picture 4"/>
          <p:cNvPicPr>
            <a:picLocks noChangeAspect="1"/>
          </p:cNvPicPr>
          <p:nvPr/>
        </p:nvPicPr>
        <p:blipFill>
          <a:blip r:embed="rId4"/>
          <a:stretch>
            <a:fillRect/>
          </a:stretch>
        </p:blipFill>
        <p:spPr>
          <a:xfrm>
            <a:off x="141655" y="1210056"/>
            <a:ext cx="9794748" cy="5647944"/>
          </a:xfrm>
          <a:prstGeom prst="rect">
            <a:avLst/>
          </a:prstGeom>
        </p:spPr>
      </p:pic>
    </p:spTree>
    <p:extLst>
      <p:ext uri="{BB962C8B-B14F-4D97-AF65-F5344CB8AC3E}">
        <p14:creationId xmlns:p14="http://schemas.microsoft.com/office/powerpoint/2010/main" val="422472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281;p117">
            <a:extLst>
              <a:ext uri="{FF2B5EF4-FFF2-40B4-BE49-F238E27FC236}">
                <a16:creationId xmlns:a16="http://schemas.microsoft.com/office/drawing/2014/main" id="{B9D5A128-E4AF-F69D-5230-0D30F497ABC0}"/>
              </a:ext>
            </a:extLst>
          </p:cNvPr>
          <p:cNvSpPr/>
          <p:nvPr/>
        </p:nvSpPr>
        <p:spPr>
          <a:xfrm>
            <a:off x="141655" y="167229"/>
            <a:ext cx="1824437" cy="756889"/>
          </a:xfrm>
          <a:prstGeom prst="homePlate">
            <a:avLst>
              <a:gd name="adj" fmla="val 50000"/>
            </a:avLst>
          </a:prstGeom>
          <a:solidFill>
            <a:schemeClr val="tx2">
              <a:lumMod val="60000"/>
              <a:lumOff val="40000"/>
              <a:alpha val="620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TextBox 2">
            <a:extLst>
              <a:ext uri="{FF2B5EF4-FFF2-40B4-BE49-F238E27FC236}">
                <a16:creationId xmlns:a16="http://schemas.microsoft.com/office/drawing/2014/main" id="{0C219B1C-5ADF-517C-A27B-28AB24233E44}"/>
              </a:ext>
            </a:extLst>
          </p:cNvPr>
          <p:cNvSpPr txBox="1"/>
          <p:nvPr/>
        </p:nvSpPr>
        <p:spPr>
          <a:xfrm>
            <a:off x="141655" y="345342"/>
            <a:ext cx="1644708" cy="461665"/>
          </a:xfrm>
          <a:prstGeom prst="rect">
            <a:avLst/>
          </a:prstGeom>
          <a:noFill/>
        </p:spPr>
        <p:txBody>
          <a:bodyPr wrap="square" rtlCol="0">
            <a:spAutoFit/>
          </a:bodyPr>
          <a:lstStyle/>
          <a:p>
            <a:pPr algn="ctr"/>
            <a:r>
              <a:rPr lang="en-GB" sz="2400" dirty="0">
                <a:latin typeface="Modern Love Caps" pitchFamily="82" charset="0"/>
              </a:rPr>
              <a:t>Careers</a:t>
            </a:r>
          </a:p>
        </p:txBody>
      </p:sp>
      <p:sp>
        <p:nvSpPr>
          <p:cNvPr id="8" name="Rectangle 7"/>
          <p:cNvSpPr/>
          <p:nvPr/>
        </p:nvSpPr>
        <p:spPr>
          <a:xfrm>
            <a:off x="1" y="985120"/>
            <a:ext cx="9905999" cy="6315960"/>
          </a:xfrm>
          <a:prstGeom prst="rect">
            <a:avLst/>
          </a:prstGeom>
        </p:spPr>
        <p:txBody>
          <a:bodyPr wrap="square">
            <a:spAutoFit/>
          </a:bodyPr>
          <a:lstStyle/>
          <a:p>
            <a:pPr marL="285750" indent="-285750">
              <a:lnSpc>
                <a:spcPct val="107000"/>
              </a:lnSpc>
              <a:buFont typeface="Arial" panose="020B0604020202020204" pitchFamily="34" charset="0"/>
              <a:buChar char="•"/>
            </a:pPr>
            <a:r>
              <a:rPr lang="en-GB" dirty="0">
                <a:latin typeface="Sassoon Infant Std" panose="020B0503020103030203" pitchFamily="34" charset="0"/>
                <a:ea typeface="Times New Roman" panose="02020603050405020304" pitchFamily="18" charset="0"/>
                <a:cs typeface="Arial" panose="020B0604020202020204" pitchFamily="34" charset="0"/>
              </a:rPr>
              <a:t>We aim to raise children’s aspirations and open them up to the world of work through exposing them to a range of careers across the curriculum. </a:t>
            </a:r>
          </a:p>
          <a:p>
            <a:pPr marL="285750" indent="-285750">
              <a:lnSpc>
                <a:spcPct val="107000"/>
              </a:lnSpc>
              <a:buFont typeface="Arial" panose="020B0604020202020204" pitchFamily="34" charset="0"/>
              <a:buChar char="•"/>
            </a:pPr>
            <a:endParaRPr lang="en-GB" dirty="0">
              <a:latin typeface="Sassoon Infant Std" panose="020B0503020103030203" pitchFamily="34" charset="0"/>
              <a:ea typeface="Times New Roman" panose="02020603050405020304" pitchFamily="18" charset="0"/>
              <a:cs typeface="Arial" panose="020B0604020202020204" pitchFamily="34" charset="0"/>
            </a:endParaRPr>
          </a:p>
          <a:p>
            <a:pPr marL="285750" indent="-285750">
              <a:lnSpc>
                <a:spcPct val="107000"/>
              </a:lnSpc>
              <a:buFont typeface="Arial" panose="020B0604020202020204" pitchFamily="34" charset="0"/>
              <a:buChar char="•"/>
            </a:pPr>
            <a:r>
              <a:rPr lang="en-GB" dirty="0">
                <a:latin typeface="Sassoon Infant Std" panose="020B0503020103030203" pitchFamily="34" charset="0"/>
                <a:ea typeface="Times New Roman" panose="02020603050405020304" pitchFamily="18" charset="0"/>
                <a:cs typeface="Arial" panose="020B0604020202020204" pitchFamily="34" charset="0"/>
              </a:rPr>
              <a:t>Our PSHE curriculum has Money and Finance as one of the core themes. This introduces </a:t>
            </a:r>
            <a:r>
              <a:rPr lang="en-GB">
                <a:latin typeface="Sassoon Infant Std" panose="020B0503020103030203" pitchFamily="34" charset="0"/>
                <a:ea typeface="Times New Roman" panose="02020603050405020304" pitchFamily="18" charset="0"/>
                <a:cs typeface="Arial" panose="020B0604020202020204" pitchFamily="34" charset="0"/>
              </a:rPr>
              <a:t>children to </a:t>
            </a:r>
            <a:r>
              <a:rPr lang="en-GB" dirty="0">
                <a:latin typeface="Sassoon Infant Std" panose="020B0503020103030203" pitchFamily="34" charset="0"/>
                <a:ea typeface="Times New Roman" panose="02020603050405020304" pitchFamily="18" charset="0"/>
                <a:cs typeface="Arial" panose="020B0604020202020204" pitchFamily="34" charset="0"/>
              </a:rPr>
              <a:t>the concepts of money, including how much things cost, how to save, how to spend wisely and what having a job entails.</a:t>
            </a:r>
          </a:p>
          <a:p>
            <a:pPr marL="285750" indent="-285750">
              <a:lnSpc>
                <a:spcPct val="107000"/>
              </a:lnSpc>
              <a:buFont typeface="Arial" panose="020B0604020202020204" pitchFamily="34" charset="0"/>
              <a:buChar char="•"/>
            </a:pPr>
            <a:endParaRPr lang="en-GB" dirty="0">
              <a:latin typeface="Sassoon Infant Std" panose="020B0503020103030203" pitchFamily="34" charset="0"/>
              <a:ea typeface="Times New Roman" panose="02020603050405020304" pitchFamily="18" charset="0"/>
              <a:cs typeface="Arial" panose="020B0604020202020204" pitchFamily="34" charset="0"/>
            </a:endParaRPr>
          </a:p>
          <a:p>
            <a:pPr marL="285750" indent="-285750">
              <a:lnSpc>
                <a:spcPct val="107000"/>
              </a:lnSpc>
              <a:buFont typeface="Arial" panose="020B0604020202020204" pitchFamily="34" charset="0"/>
              <a:buChar char="•"/>
            </a:pPr>
            <a:r>
              <a:rPr lang="en-GB" dirty="0">
                <a:latin typeface="Sassoon Infant Std" panose="020B0503020103030203" pitchFamily="34" charset="0"/>
                <a:ea typeface="Times New Roman" panose="02020603050405020304" pitchFamily="18" charset="0"/>
                <a:cs typeface="Arial" panose="020B0604020202020204" pitchFamily="34" charset="0"/>
              </a:rPr>
              <a:t>As one of their enrichment opportunities, all children are expected to plan and organise an enterprise activity, teaching them about the value of money.</a:t>
            </a:r>
          </a:p>
          <a:p>
            <a:pPr marL="285750" indent="-285750">
              <a:lnSpc>
                <a:spcPct val="107000"/>
              </a:lnSpc>
              <a:buFont typeface="Arial" panose="020B0604020202020204" pitchFamily="34" charset="0"/>
              <a:buChar char="•"/>
            </a:pPr>
            <a:endParaRPr lang="en-GB" dirty="0">
              <a:latin typeface="Sassoon Infant Std" panose="020B0503020103030203" pitchFamily="34" charset="0"/>
              <a:ea typeface="Times New Roman" panose="02020603050405020304" pitchFamily="18" charset="0"/>
              <a:cs typeface="Arial" panose="020B0604020202020204" pitchFamily="34" charset="0"/>
            </a:endParaRPr>
          </a:p>
          <a:p>
            <a:pPr marL="285750" indent="-285750">
              <a:lnSpc>
                <a:spcPct val="107000"/>
              </a:lnSpc>
              <a:buFont typeface="Arial" panose="020B0604020202020204" pitchFamily="34" charset="0"/>
              <a:buChar char="•"/>
            </a:pPr>
            <a:r>
              <a:rPr lang="en-GB" dirty="0">
                <a:latin typeface="Sassoon Infant Std" panose="020B0503020103030203" pitchFamily="34" charset="0"/>
                <a:ea typeface="Times New Roman" panose="02020603050405020304" pitchFamily="18" charset="0"/>
                <a:cs typeface="Arial" panose="020B0604020202020204" pitchFamily="34" charset="0"/>
              </a:rPr>
              <a:t>Professionals are invited into school to link to our curriculum areas. We also make links to careers when inviting other visitors into school or when going on trips and experiences. </a:t>
            </a:r>
          </a:p>
          <a:p>
            <a:pPr marL="285750" indent="-285750">
              <a:lnSpc>
                <a:spcPct val="107000"/>
              </a:lnSpc>
              <a:buFont typeface="Arial" panose="020B0604020202020204" pitchFamily="34" charset="0"/>
              <a:buChar char="•"/>
            </a:pPr>
            <a:endParaRPr lang="en-GB" dirty="0">
              <a:latin typeface="Sassoon Infant Std" panose="020B0503020103030203" pitchFamily="34" charset="0"/>
              <a:ea typeface="Times New Roman" panose="02020603050405020304" pitchFamily="18" charset="0"/>
              <a:cs typeface="Arial" panose="020B0604020202020204" pitchFamily="34" charset="0"/>
            </a:endParaRPr>
          </a:p>
          <a:p>
            <a:pPr marL="285750" indent="-285750">
              <a:lnSpc>
                <a:spcPct val="107000"/>
              </a:lnSpc>
              <a:buFont typeface="Arial" panose="020B0604020202020204" pitchFamily="34" charset="0"/>
              <a:buChar char="•"/>
            </a:pPr>
            <a:r>
              <a:rPr lang="en-GB" dirty="0">
                <a:latin typeface="Sassoon Infant Std" panose="020B0503020103030203" pitchFamily="34" charset="0"/>
                <a:ea typeface="Times New Roman" panose="02020603050405020304" pitchFamily="18" charset="0"/>
                <a:cs typeface="Arial" panose="020B0604020202020204" pitchFamily="34" charset="0"/>
              </a:rPr>
              <a:t>Children apply for Junior Leadership roles, school council and pupil ambassadors, giving them the opportunity to write application letters, deliver presentations and participate in interviews. </a:t>
            </a:r>
          </a:p>
          <a:p>
            <a:pPr marL="285750" indent="-285750">
              <a:lnSpc>
                <a:spcPct val="107000"/>
              </a:lnSpc>
              <a:buFont typeface="Arial" panose="020B0604020202020204" pitchFamily="34" charset="0"/>
              <a:buChar char="•"/>
            </a:pPr>
            <a:endParaRPr lang="en-GB" dirty="0">
              <a:latin typeface="Sassoon Infant Std" panose="020B0503020103030203" pitchFamily="34" charset="0"/>
              <a:ea typeface="Times New Roman" panose="02020603050405020304" pitchFamily="18" charset="0"/>
              <a:cs typeface="Arial" panose="020B0604020202020204" pitchFamily="34" charset="0"/>
            </a:endParaRPr>
          </a:p>
          <a:p>
            <a:pPr marL="285750" indent="-285750">
              <a:lnSpc>
                <a:spcPct val="107000"/>
              </a:lnSpc>
              <a:buFont typeface="Arial" panose="020B0604020202020204" pitchFamily="34" charset="0"/>
              <a:buChar char="•"/>
            </a:pPr>
            <a:r>
              <a:rPr lang="en-GB" dirty="0">
                <a:latin typeface="Sassoon Infant Std" panose="020B0503020103030203" pitchFamily="34" charset="0"/>
                <a:ea typeface="Times New Roman" panose="02020603050405020304" pitchFamily="18" charset="0"/>
                <a:cs typeface="Arial" panose="020B0604020202020204" pitchFamily="34" charset="0"/>
              </a:rPr>
              <a:t>Alongside these opportunities which prepare children for their next stage and the future, we also provide extended transition between year groups (including to Year 7) for children who require it, allow them to walk home independently and give them the opportunity to be independent away from home. </a:t>
            </a:r>
          </a:p>
          <a:p>
            <a:pPr marL="285750" indent="-285750">
              <a:lnSpc>
                <a:spcPct val="107000"/>
              </a:lnSpc>
              <a:buFont typeface="Arial" panose="020B0604020202020204" pitchFamily="34" charset="0"/>
              <a:buChar char="•"/>
            </a:pPr>
            <a:endParaRPr lang="en-GB" dirty="0">
              <a:latin typeface="Sassoon Infant Std" panose="020B0503020103030203" pitchFamily="34" charset="0"/>
              <a:ea typeface="Times New Roman" panose="02020603050405020304" pitchFamily="18" charset="0"/>
              <a:cs typeface="Arial" panose="020B0604020202020204" pitchFamily="34" charset="0"/>
            </a:endParaRPr>
          </a:p>
        </p:txBody>
      </p:sp>
      <p:pic>
        <p:nvPicPr>
          <p:cNvPr id="10" name="Picture 16" descr="Success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6092" y="67318"/>
            <a:ext cx="856799" cy="85680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7290607" y="108656"/>
            <a:ext cx="2467542" cy="954107"/>
          </a:xfrm>
          <a:prstGeom prst="rect">
            <a:avLst/>
          </a:prstGeom>
          <a:solidFill>
            <a:schemeClr val="tx2">
              <a:lumMod val="20000"/>
              <a:lumOff val="80000"/>
            </a:schemeClr>
          </a:solidFill>
        </p:spPr>
        <p:txBody>
          <a:bodyPr wrap="square">
            <a:spAutoFit/>
          </a:bodyPr>
          <a:lstStyle/>
          <a:p>
            <a:pPr fontAlgn="base">
              <a:spcAft>
                <a:spcPts val="0"/>
              </a:spcAft>
            </a:pPr>
            <a:r>
              <a:rPr lang="en-GB" sz="1400" b="1" dirty="0">
                <a:solidFill>
                  <a:srgbClr val="000000"/>
                </a:solidFill>
                <a:latin typeface="Sassoon Infant Std" panose="020B0503020103030203" pitchFamily="34" charset="0"/>
                <a:ea typeface="Times New Roman" panose="02020603050405020304" pitchFamily="18" charset="0"/>
                <a:cs typeface="Arial" panose="020B0604020202020204" pitchFamily="34" charset="0"/>
              </a:rPr>
              <a:t>Supporting Documents:</a:t>
            </a:r>
          </a:p>
          <a:p>
            <a:pPr marL="285750" indent="-285750" fontAlgn="base">
              <a:spcAft>
                <a:spcPts val="0"/>
              </a:spcAft>
              <a:buFont typeface="Arial" panose="020B0604020202020204" pitchFamily="34" charset="0"/>
              <a:buChar char="•"/>
            </a:pPr>
            <a:r>
              <a:rPr lang="en-GB" sz="1400" dirty="0">
                <a:solidFill>
                  <a:srgbClr val="000000"/>
                </a:solidFill>
                <a:latin typeface="Sassoon Infant Std" panose="020B0503020103030203" pitchFamily="34" charset="0"/>
                <a:ea typeface="Times New Roman" panose="02020603050405020304" pitchFamily="18" charset="0"/>
                <a:cs typeface="Arial" panose="020B0604020202020204" pitchFamily="34" charset="0"/>
              </a:rPr>
              <a:t>Subject MTPs</a:t>
            </a:r>
          </a:p>
          <a:p>
            <a:pPr marL="285750" indent="-285750" fontAlgn="base">
              <a:spcAft>
                <a:spcPts val="0"/>
              </a:spcAft>
              <a:buFont typeface="Arial" panose="020B0604020202020204" pitchFamily="34" charset="0"/>
              <a:buChar char="•"/>
            </a:pPr>
            <a:r>
              <a:rPr lang="en-GB" sz="1400" dirty="0">
                <a:solidFill>
                  <a:srgbClr val="000000"/>
                </a:solidFill>
                <a:latin typeface="Sassoon Infant Std" panose="020B0503020103030203" pitchFamily="34" charset="0"/>
                <a:ea typeface="Times New Roman" panose="02020603050405020304" pitchFamily="18" charset="0"/>
                <a:cs typeface="Arial" panose="020B0604020202020204" pitchFamily="34" charset="0"/>
              </a:rPr>
              <a:t>Junior Leadership resources</a:t>
            </a:r>
          </a:p>
          <a:p>
            <a:pPr marL="285750" indent="-285750" fontAlgn="base">
              <a:spcAft>
                <a:spcPts val="0"/>
              </a:spcAft>
              <a:buFont typeface="Arial" panose="020B0604020202020204" pitchFamily="34" charset="0"/>
              <a:buChar char="•"/>
            </a:pPr>
            <a:r>
              <a:rPr lang="en-GB" sz="1400" dirty="0">
                <a:solidFill>
                  <a:srgbClr val="000000"/>
                </a:solidFill>
                <a:latin typeface="Sassoon Infant Std" panose="020B0503020103030203" pitchFamily="34" charset="0"/>
                <a:ea typeface="Times New Roman" panose="02020603050405020304" pitchFamily="18" charset="0"/>
                <a:cs typeface="Arial" panose="020B0604020202020204" pitchFamily="34" charset="0"/>
              </a:rPr>
              <a:t>PSHE Curriculum</a:t>
            </a:r>
            <a:endParaRPr lang="en-GB" sz="14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60775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281;p117">
            <a:extLst>
              <a:ext uri="{FF2B5EF4-FFF2-40B4-BE49-F238E27FC236}">
                <a16:creationId xmlns:a16="http://schemas.microsoft.com/office/drawing/2014/main" id="{36F3CD33-DE35-F5CF-F56B-1464FF924438}"/>
              </a:ext>
            </a:extLst>
          </p:cNvPr>
          <p:cNvSpPr/>
          <p:nvPr/>
        </p:nvSpPr>
        <p:spPr>
          <a:xfrm>
            <a:off x="141655" y="167229"/>
            <a:ext cx="1824437" cy="756889"/>
          </a:xfrm>
          <a:prstGeom prst="homePlate">
            <a:avLst>
              <a:gd name="adj" fmla="val 50000"/>
            </a:avLst>
          </a:prstGeom>
          <a:solidFill>
            <a:schemeClr val="tx2">
              <a:lumMod val="60000"/>
              <a:lumOff val="40000"/>
              <a:alpha val="620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TextBox 4">
            <a:extLst>
              <a:ext uri="{FF2B5EF4-FFF2-40B4-BE49-F238E27FC236}">
                <a16:creationId xmlns:a16="http://schemas.microsoft.com/office/drawing/2014/main" id="{4454F4F1-9BA7-05C5-2704-2175DBD9925C}"/>
              </a:ext>
            </a:extLst>
          </p:cNvPr>
          <p:cNvSpPr txBox="1"/>
          <p:nvPr/>
        </p:nvSpPr>
        <p:spPr>
          <a:xfrm>
            <a:off x="141654" y="185378"/>
            <a:ext cx="1606123" cy="830997"/>
          </a:xfrm>
          <a:prstGeom prst="rect">
            <a:avLst/>
          </a:prstGeom>
          <a:noFill/>
        </p:spPr>
        <p:txBody>
          <a:bodyPr wrap="square" rtlCol="0">
            <a:spAutoFit/>
          </a:bodyPr>
          <a:lstStyle/>
          <a:p>
            <a:pPr algn="ctr"/>
            <a:r>
              <a:rPr lang="en-GB" sz="2400" dirty="0">
                <a:latin typeface="Modern Love Caps" pitchFamily="82" charset="0"/>
              </a:rPr>
              <a:t>School Values</a:t>
            </a:r>
          </a:p>
        </p:txBody>
      </p:sp>
      <p:pic>
        <p:nvPicPr>
          <p:cNvPr id="18" name="Picture 17"/>
          <p:cNvPicPr>
            <a:picLocks noChangeAspect="1"/>
          </p:cNvPicPr>
          <p:nvPr/>
        </p:nvPicPr>
        <p:blipFill>
          <a:blip r:embed="rId2"/>
          <a:stretch>
            <a:fillRect/>
          </a:stretch>
        </p:blipFill>
        <p:spPr>
          <a:xfrm>
            <a:off x="141654" y="1828800"/>
            <a:ext cx="6797779" cy="5029200"/>
          </a:xfrm>
          <a:prstGeom prst="rect">
            <a:avLst/>
          </a:prstGeom>
        </p:spPr>
      </p:pic>
      <p:sp>
        <p:nvSpPr>
          <p:cNvPr id="36" name="Rectangle 35"/>
          <p:cNvSpPr/>
          <p:nvPr/>
        </p:nvSpPr>
        <p:spPr>
          <a:xfrm>
            <a:off x="274719" y="1112628"/>
            <a:ext cx="9398669" cy="923330"/>
          </a:xfrm>
          <a:prstGeom prst="rect">
            <a:avLst/>
          </a:prstGeom>
        </p:spPr>
        <p:txBody>
          <a:bodyPr wrap="square">
            <a:spAutoFit/>
          </a:bodyPr>
          <a:lstStyle/>
          <a:p>
            <a:pPr fontAlgn="base">
              <a:spcAft>
                <a:spcPts val="0"/>
              </a:spcAft>
            </a:pPr>
            <a:r>
              <a:rPr lang="en-GB" dirty="0">
                <a:solidFill>
                  <a:srgbClr val="000000"/>
                </a:solidFill>
                <a:latin typeface="Sassoon Infant Std" panose="020B0503020103030203" pitchFamily="34" charset="0"/>
                <a:ea typeface="Times New Roman" panose="02020603050405020304" pitchFamily="18" charset="0"/>
                <a:cs typeface="Arial" panose="020B0604020202020204" pitchFamily="34" charset="0"/>
              </a:rPr>
              <a:t>At Hurworth, we live by our school motto of ‘Consider, Create and Contribute’, which is broken down into a set of six values – which are articulated, recognised, lived and taught. These values and ‘sub-traits’ are:</a:t>
            </a:r>
            <a:endParaRPr lang="en-GB" dirty="0">
              <a:latin typeface="Times New Roman" panose="02020603050405020304" pitchFamily="18" charset="0"/>
              <a:ea typeface="Times New Roman" panose="02020603050405020304" pitchFamily="18" charset="0"/>
            </a:endParaRPr>
          </a:p>
        </p:txBody>
      </p:sp>
      <p:sp>
        <p:nvSpPr>
          <p:cNvPr id="60" name="Rectangle 59"/>
          <p:cNvSpPr/>
          <p:nvPr/>
        </p:nvSpPr>
        <p:spPr>
          <a:xfrm>
            <a:off x="7465325" y="5711332"/>
            <a:ext cx="2208063" cy="954107"/>
          </a:xfrm>
          <a:prstGeom prst="rect">
            <a:avLst/>
          </a:prstGeom>
          <a:solidFill>
            <a:schemeClr val="tx2">
              <a:lumMod val="20000"/>
              <a:lumOff val="80000"/>
            </a:schemeClr>
          </a:solidFill>
        </p:spPr>
        <p:txBody>
          <a:bodyPr wrap="square">
            <a:spAutoFit/>
          </a:bodyPr>
          <a:lstStyle/>
          <a:p>
            <a:pPr fontAlgn="base">
              <a:spcAft>
                <a:spcPts val="0"/>
              </a:spcAft>
            </a:pPr>
            <a:r>
              <a:rPr lang="en-GB" sz="1400" b="1" dirty="0">
                <a:solidFill>
                  <a:srgbClr val="000000"/>
                </a:solidFill>
                <a:latin typeface="Sassoon Infant Std" panose="020B0503020103030203" pitchFamily="34" charset="0"/>
                <a:ea typeface="Times New Roman" panose="02020603050405020304" pitchFamily="18" charset="0"/>
                <a:cs typeface="Arial" panose="020B0604020202020204" pitchFamily="34" charset="0"/>
              </a:rPr>
              <a:t>Supporting Documents:</a:t>
            </a:r>
          </a:p>
          <a:p>
            <a:pPr marL="285750" indent="-285750" fontAlgn="base">
              <a:spcAft>
                <a:spcPts val="0"/>
              </a:spcAft>
              <a:buFont typeface="Arial" panose="020B0604020202020204" pitchFamily="34" charset="0"/>
              <a:buChar char="•"/>
            </a:pPr>
            <a:r>
              <a:rPr lang="en-GB" sz="1400" dirty="0">
                <a:solidFill>
                  <a:srgbClr val="000000"/>
                </a:solidFill>
                <a:latin typeface="Sassoon Infant Std" panose="020B0503020103030203" pitchFamily="34" charset="0"/>
                <a:ea typeface="Times New Roman" panose="02020603050405020304" pitchFamily="18" charset="0"/>
                <a:cs typeface="Arial" panose="020B0604020202020204" pitchFamily="34" charset="0"/>
              </a:rPr>
              <a:t>Visions and Values</a:t>
            </a:r>
          </a:p>
          <a:p>
            <a:pPr marL="285750" indent="-285750" fontAlgn="base">
              <a:spcAft>
                <a:spcPts val="0"/>
              </a:spcAft>
              <a:buFont typeface="Arial" panose="020B0604020202020204" pitchFamily="34" charset="0"/>
              <a:buChar char="•"/>
            </a:pPr>
            <a:r>
              <a:rPr lang="en-GB" sz="1400" dirty="0">
                <a:solidFill>
                  <a:srgbClr val="000000"/>
                </a:solidFill>
                <a:latin typeface="Sassoon Infant Std" panose="020B0503020103030203" pitchFamily="34" charset="0"/>
                <a:ea typeface="Times New Roman" panose="02020603050405020304" pitchFamily="18" charset="0"/>
                <a:cs typeface="Arial" panose="020B0604020202020204" pitchFamily="34" charset="0"/>
              </a:rPr>
              <a:t>Values Progressions</a:t>
            </a:r>
          </a:p>
          <a:p>
            <a:pPr marL="285750" indent="-285750" fontAlgn="base">
              <a:spcAft>
                <a:spcPts val="0"/>
              </a:spcAft>
              <a:buFont typeface="Arial" panose="020B0604020202020204" pitchFamily="34" charset="0"/>
              <a:buChar char="•"/>
            </a:pPr>
            <a:r>
              <a:rPr lang="en-GB" sz="1400" dirty="0">
                <a:solidFill>
                  <a:srgbClr val="000000"/>
                </a:solidFill>
                <a:latin typeface="Sassoon Infant Std" panose="020B0503020103030203" pitchFamily="34" charset="0"/>
                <a:ea typeface="Times New Roman" panose="02020603050405020304" pitchFamily="18" charset="0"/>
                <a:cs typeface="Arial" panose="020B0604020202020204" pitchFamily="34" charset="0"/>
              </a:rPr>
              <a:t>Behaviour Policy</a:t>
            </a:r>
            <a:endParaRPr lang="en-GB" sz="14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4518596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281;p117">
            <a:extLst>
              <a:ext uri="{FF2B5EF4-FFF2-40B4-BE49-F238E27FC236}">
                <a16:creationId xmlns:a16="http://schemas.microsoft.com/office/drawing/2014/main" id="{B9D5A128-E4AF-F69D-5230-0D30F497ABC0}"/>
              </a:ext>
            </a:extLst>
          </p:cNvPr>
          <p:cNvSpPr/>
          <p:nvPr/>
        </p:nvSpPr>
        <p:spPr>
          <a:xfrm>
            <a:off x="141655" y="167229"/>
            <a:ext cx="1824437" cy="756889"/>
          </a:xfrm>
          <a:prstGeom prst="homePlate">
            <a:avLst>
              <a:gd name="adj" fmla="val 50000"/>
            </a:avLst>
          </a:prstGeom>
          <a:solidFill>
            <a:schemeClr val="tx2">
              <a:lumMod val="60000"/>
              <a:lumOff val="40000"/>
              <a:alpha val="620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TextBox 2">
            <a:extLst>
              <a:ext uri="{FF2B5EF4-FFF2-40B4-BE49-F238E27FC236}">
                <a16:creationId xmlns:a16="http://schemas.microsoft.com/office/drawing/2014/main" id="{0C219B1C-5ADF-517C-A27B-28AB24233E44}"/>
              </a:ext>
            </a:extLst>
          </p:cNvPr>
          <p:cNvSpPr txBox="1"/>
          <p:nvPr/>
        </p:nvSpPr>
        <p:spPr>
          <a:xfrm>
            <a:off x="141655" y="182265"/>
            <a:ext cx="1644708" cy="830997"/>
          </a:xfrm>
          <a:prstGeom prst="rect">
            <a:avLst/>
          </a:prstGeom>
          <a:noFill/>
        </p:spPr>
        <p:txBody>
          <a:bodyPr wrap="square" rtlCol="0">
            <a:spAutoFit/>
          </a:bodyPr>
          <a:lstStyle/>
          <a:p>
            <a:pPr algn="ctr"/>
            <a:r>
              <a:rPr lang="en-GB" sz="2400" dirty="0">
                <a:latin typeface="Modern Love Caps" pitchFamily="82" charset="0"/>
              </a:rPr>
              <a:t>Healthy </a:t>
            </a:r>
          </a:p>
          <a:p>
            <a:pPr algn="ctr"/>
            <a:r>
              <a:rPr lang="en-GB" sz="2400" dirty="0">
                <a:latin typeface="Modern Love Caps" pitchFamily="82" charset="0"/>
              </a:rPr>
              <a:t>Lifestyle</a:t>
            </a:r>
          </a:p>
        </p:txBody>
      </p:sp>
      <p:sp>
        <p:nvSpPr>
          <p:cNvPr id="8" name="Rectangle 7"/>
          <p:cNvSpPr/>
          <p:nvPr/>
        </p:nvSpPr>
        <p:spPr>
          <a:xfrm>
            <a:off x="1" y="1062763"/>
            <a:ext cx="9758148" cy="6019597"/>
          </a:xfrm>
          <a:prstGeom prst="rect">
            <a:avLst/>
          </a:prstGeom>
        </p:spPr>
        <p:txBody>
          <a:bodyPr wrap="square">
            <a:spAutoFit/>
          </a:bodyPr>
          <a:lstStyle/>
          <a:p>
            <a:pPr marL="285750" indent="-285750">
              <a:lnSpc>
                <a:spcPct val="107000"/>
              </a:lnSpc>
              <a:buFont typeface="Arial" panose="020B0604020202020204" pitchFamily="34" charset="0"/>
              <a:buChar char="•"/>
            </a:pPr>
            <a:r>
              <a:rPr lang="en-GB" dirty="0">
                <a:latin typeface="Sassoon Infant Std" panose="020B0503020103030203" pitchFamily="34" charset="0"/>
                <a:ea typeface="Times New Roman" panose="02020603050405020304" pitchFamily="18" charset="0"/>
                <a:cs typeface="Arial" panose="020B0604020202020204" pitchFamily="34" charset="0"/>
              </a:rPr>
              <a:t>To ensure children understand how to keep themselves healthy and to promote active lifestyles, we provide opportunities for the following:</a:t>
            </a:r>
          </a:p>
          <a:p>
            <a:pPr marL="742950" lvl="1" indent="-285750">
              <a:lnSpc>
                <a:spcPct val="107000"/>
              </a:lnSpc>
              <a:buFont typeface="Arial" panose="020B0604020202020204" pitchFamily="34" charset="0"/>
              <a:buChar char="•"/>
            </a:pPr>
            <a:r>
              <a:rPr lang="en-GB" dirty="0">
                <a:latin typeface="Sassoon Infant Std" panose="020B0503020103030203" pitchFamily="34" charset="0"/>
                <a:ea typeface="Times New Roman" panose="02020603050405020304" pitchFamily="18" charset="0"/>
                <a:cs typeface="Arial" panose="020B0604020202020204" pitchFamily="34" charset="0"/>
              </a:rPr>
              <a:t>Explicit teaching through our PSHE, PE and Science curriculums</a:t>
            </a:r>
          </a:p>
          <a:p>
            <a:pPr marL="742950" lvl="1" indent="-285750">
              <a:lnSpc>
                <a:spcPct val="107000"/>
              </a:lnSpc>
              <a:buFont typeface="Arial" panose="020B0604020202020204" pitchFamily="34" charset="0"/>
              <a:buChar char="•"/>
            </a:pPr>
            <a:r>
              <a:rPr lang="en-GB" dirty="0">
                <a:latin typeface="Sassoon Infant Std" panose="020B0503020103030203" pitchFamily="34" charset="0"/>
                <a:ea typeface="Times New Roman" panose="02020603050405020304" pitchFamily="18" charset="0"/>
                <a:cs typeface="Arial" panose="020B0604020202020204" pitchFamily="34" charset="0"/>
              </a:rPr>
              <a:t>After school clubs</a:t>
            </a:r>
          </a:p>
          <a:p>
            <a:pPr marL="742950" lvl="1" indent="-285750">
              <a:lnSpc>
                <a:spcPct val="107000"/>
              </a:lnSpc>
              <a:buFont typeface="Arial" panose="020B0604020202020204" pitchFamily="34" charset="0"/>
              <a:buChar char="•"/>
            </a:pPr>
            <a:r>
              <a:rPr lang="en-GB" dirty="0">
                <a:latin typeface="Sassoon Infant Std" panose="020B0503020103030203" pitchFamily="34" charset="0"/>
                <a:ea typeface="Times New Roman" panose="02020603050405020304" pitchFamily="18" charset="0"/>
                <a:cs typeface="Arial" panose="020B0604020202020204" pitchFamily="34" charset="0"/>
              </a:rPr>
              <a:t>Sport Competitions</a:t>
            </a:r>
          </a:p>
          <a:p>
            <a:pPr marL="742950" lvl="1" indent="-285750">
              <a:lnSpc>
                <a:spcPct val="107000"/>
              </a:lnSpc>
              <a:buFont typeface="Arial" panose="020B0604020202020204" pitchFamily="34" charset="0"/>
              <a:buChar char="•"/>
            </a:pPr>
            <a:r>
              <a:rPr lang="en-GB" dirty="0">
                <a:latin typeface="Sassoon Infant Std" panose="020B0503020103030203" pitchFamily="34" charset="0"/>
                <a:ea typeface="Times New Roman" panose="02020603050405020304" pitchFamily="18" charset="0"/>
                <a:cs typeface="Arial" panose="020B0604020202020204" pitchFamily="34" charset="0"/>
              </a:rPr>
              <a:t>Children’s Mental Health Week</a:t>
            </a:r>
          </a:p>
          <a:p>
            <a:pPr marL="742950" lvl="1" indent="-285750">
              <a:lnSpc>
                <a:spcPct val="107000"/>
              </a:lnSpc>
              <a:buFont typeface="Arial" panose="020B0604020202020204" pitchFamily="34" charset="0"/>
              <a:buChar char="•"/>
            </a:pPr>
            <a:r>
              <a:rPr lang="en-GB" dirty="0">
                <a:latin typeface="Sassoon Infant Std" panose="020B0503020103030203" pitchFamily="34" charset="0"/>
                <a:ea typeface="Times New Roman" panose="02020603050405020304" pitchFamily="18" charset="0"/>
                <a:cs typeface="Arial" panose="020B0604020202020204" pitchFamily="34" charset="0"/>
              </a:rPr>
              <a:t>Healthy school dinners</a:t>
            </a:r>
          </a:p>
          <a:p>
            <a:pPr marL="742950" lvl="1" indent="-285750">
              <a:lnSpc>
                <a:spcPct val="107000"/>
              </a:lnSpc>
              <a:buFont typeface="Arial" panose="020B0604020202020204" pitchFamily="34" charset="0"/>
              <a:buChar char="•"/>
            </a:pPr>
            <a:r>
              <a:rPr lang="en-GB" dirty="0">
                <a:latin typeface="Sassoon Infant Std" panose="020B0503020103030203" pitchFamily="34" charset="0"/>
                <a:ea typeface="Times New Roman" panose="02020603050405020304" pitchFamily="18" charset="0"/>
                <a:cs typeface="Arial" panose="020B0604020202020204" pitchFamily="34" charset="0"/>
              </a:rPr>
              <a:t>Daily fruit (R and KS1)</a:t>
            </a:r>
          </a:p>
          <a:p>
            <a:pPr marL="742950" lvl="1" indent="-285750">
              <a:lnSpc>
                <a:spcPct val="107000"/>
              </a:lnSpc>
              <a:buFont typeface="Arial" panose="020B0604020202020204" pitchFamily="34" charset="0"/>
              <a:buChar char="•"/>
            </a:pPr>
            <a:r>
              <a:rPr lang="en-GB" dirty="0">
                <a:latin typeface="Sassoon Infant Std" panose="020B0503020103030203" pitchFamily="34" charset="0"/>
                <a:ea typeface="Times New Roman" panose="02020603050405020304" pitchFamily="18" charset="0"/>
                <a:cs typeface="Arial" panose="020B0604020202020204" pitchFamily="34" charset="0"/>
              </a:rPr>
              <a:t>Access to supportive listening, our school counsellor and Darlington Mental Health Support Team (Y4-6)</a:t>
            </a:r>
          </a:p>
          <a:p>
            <a:pPr marL="742950" lvl="1" indent="-285750">
              <a:lnSpc>
                <a:spcPct val="107000"/>
              </a:lnSpc>
              <a:buFont typeface="Arial" panose="020B0604020202020204" pitchFamily="34" charset="0"/>
              <a:buChar char="•"/>
            </a:pPr>
            <a:r>
              <a:rPr lang="en-GB" dirty="0">
                <a:latin typeface="Sassoon Infant Std" panose="020B0503020103030203" pitchFamily="34" charset="0"/>
                <a:ea typeface="Times New Roman" panose="02020603050405020304" pitchFamily="18" charset="0"/>
                <a:cs typeface="Arial" panose="020B0604020202020204" pitchFamily="34" charset="0"/>
              </a:rPr>
              <a:t>Daily active 60 minutes – including active breaks and Sports Crew </a:t>
            </a:r>
          </a:p>
          <a:p>
            <a:pPr marL="742950" lvl="1" indent="-285750">
              <a:lnSpc>
                <a:spcPct val="107000"/>
              </a:lnSpc>
              <a:buFont typeface="Arial" panose="020B0604020202020204" pitchFamily="34" charset="0"/>
              <a:buChar char="•"/>
            </a:pPr>
            <a:r>
              <a:rPr lang="en-GB" dirty="0">
                <a:latin typeface="Sassoon Infant Std" panose="020B0503020103030203" pitchFamily="34" charset="0"/>
                <a:ea typeface="Times New Roman" panose="02020603050405020304" pitchFamily="18" charset="0"/>
                <a:cs typeface="Arial" panose="020B0604020202020204" pitchFamily="34" charset="0"/>
              </a:rPr>
              <a:t>Open access to water bottles</a:t>
            </a:r>
          </a:p>
          <a:p>
            <a:pPr marL="742950" lvl="1" indent="-285750">
              <a:lnSpc>
                <a:spcPct val="107000"/>
              </a:lnSpc>
              <a:buFont typeface="Arial" panose="020B0604020202020204" pitchFamily="34" charset="0"/>
              <a:buChar char="•"/>
            </a:pPr>
            <a:r>
              <a:rPr lang="en-GB" dirty="0">
                <a:latin typeface="Sassoon Infant Std" panose="020B0503020103030203" pitchFamily="34" charset="0"/>
                <a:ea typeface="Times New Roman" panose="02020603050405020304" pitchFamily="18" charset="0"/>
                <a:cs typeface="Arial" panose="020B0604020202020204" pitchFamily="34" charset="0"/>
              </a:rPr>
              <a:t>Safe space – Talking Sofas</a:t>
            </a:r>
          </a:p>
          <a:p>
            <a:pPr marL="742950" lvl="1" indent="-285750">
              <a:lnSpc>
                <a:spcPct val="107000"/>
              </a:lnSpc>
              <a:buFont typeface="Arial" panose="020B0604020202020204" pitchFamily="34" charset="0"/>
              <a:buChar char="•"/>
            </a:pPr>
            <a:endParaRPr lang="en-GB" dirty="0">
              <a:latin typeface="Sassoon Infant Std" panose="020B0503020103030203" pitchFamily="34" charset="0"/>
              <a:ea typeface="Times New Roman" panose="02020603050405020304" pitchFamily="18" charset="0"/>
              <a:cs typeface="Arial" panose="020B0604020202020204" pitchFamily="34" charset="0"/>
            </a:endParaRPr>
          </a:p>
          <a:p>
            <a:pPr marL="285750" indent="-285750">
              <a:lnSpc>
                <a:spcPct val="107000"/>
              </a:lnSpc>
              <a:buFont typeface="Arial" panose="020B0604020202020204" pitchFamily="34" charset="0"/>
              <a:buChar char="•"/>
            </a:pPr>
            <a:r>
              <a:rPr lang="en-GB" dirty="0">
                <a:latin typeface="Sassoon Infant Std" panose="020B0503020103030203" pitchFamily="34" charset="0"/>
                <a:ea typeface="Times New Roman" panose="02020603050405020304" pitchFamily="18" charset="0"/>
                <a:cs typeface="Arial" panose="020B0604020202020204" pitchFamily="34" charset="0"/>
              </a:rPr>
              <a:t>We conduct the Darlington Healthy Lifestyle each year and these are reviewed by the PSHE team and SLT. This influences future planning, allowing us to emphasise points further within the curriculum or arrange additional support and expertise. </a:t>
            </a:r>
          </a:p>
          <a:p>
            <a:pPr marL="285750" indent="-285750">
              <a:lnSpc>
                <a:spcPct val="107000"/>
              </a:lnSpc>
              <a:buFont typeface="Arial" panose="020B0604020202020204" pitchFamily="34" charset="0"/>
              <a:buChar char="•"/>
            </a:pPr>
            <a:endParaRPr lang="en-GB" dirty="0">
              <a:latin typeface="Sassoon Infant Std" panose="020B0503020103030203" pitchFamily="34" charset="0"/>
              <a:ea typeface="Times New Roman" panose="02020603050405020304" pitchFamily="18" charset="0"/>
              <a:cs typeface="Arial" panose="020B0604020202020204" pitchFamily="34" charset="0"/>
            </a:endParaRPr>
          </a:p>
          <a:p>
            <a:pPr marL="285750" indent="-285750">
              <a:lnSpc>
                <a:spcPct val="107000"/>
              </a:lnSpc>
              <a:buFont typeface="Arial" panose="020B0604020202020204" pitchFamily="34" charset="0"/>
              <a:buChar char="•"/>
            </a:pPr>
            <a:r>
              <a:rPr lang="en-GB" dirty="0">
                <a:latin typeface="Sassoon Infant Std" panose="020B0503020103030203" pitchFamily="34" charset="0"/>
                <a:ea typeface="Times New Roman" panose="02020603050405020304" pitchFamily="18" charset="0"/>
                <a:cs typeface="Arial" panose="020B0604020202020204" pitchFamily="34" charset="0"/>
              </a:rPr>
              <a:t>Our </a:t>
            </a:r>
            <a:r>
              <a:rPr lang="en-GB" dirty="0" err="1">
                <a:latin typeface="Sassoon Infant Std" panose="020B0503020103030203" pitchFamily="34" charset="0"/>
                <a:ea typeface="Times New Roman" panose="02020603050405020304" pitchFamily="18" charset="0"/>
                <a:cs typeface="Arial" panose="020B0604020202020204" pitchFamily="34" charset="0"/>
              </a:rPr>
              <a:t>SENCo</a:t>
            </a:r>
            <a:r>
              <a:rPr lang="en-GB" dirty="0">
                <a:latin typeface="Sassoon Infant Std" panose="020B0503020103030203" pitchFamily="34" charset="0"/>
                <a:ea typeface="Times New Roman" panose="02020603050405020304" pitchFamily="18" charset="0"/>
                <a:cs typeface="Arial" panose="020B0604020202020204" pitchFamily="34" charset="0"/>
              </a:rPr>
              <a:t> leads on Mental Health and PSHE.</a:t>
            </a:r>
          </a:p>
          <a:p>
            <a:pPr marL="742950" lvl="1" indent="-285750">
              <a:lnSpc>
                <a:spcPct val="107000"/>
              </a:lnSpc>
              <a:buFont typeface="Arial" panose="020B0604020202020204" pitchFamily="34" charset="0"/>
              <a:buChar char="•"/>
            </a:pPr>
            <a:endParaRPr lang="en-GB" dirty="0">
              <a:latin typeface="Sassoon Infant Std" panose="020B0503020103030203" pitchFamily="34" charset="0"/>
              <a:ea typeface="Times New Roman" panose="02020603050405020304" pitchFamily="18" charset="0"/>
              <a:cs typeface="Arial" panose="020B0604020202020204" pitchFamily="34" charset="0"/>
            </a:endParaRPr>
          </a:p>
        </p:txBody>
      </p:sp>
      <p:pic>
        <p:nvPicPr>
          <p:cNvPr id="6" name="Picture 18" descr="Healthy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6092" y="78085"/>
            <a:ext cx="856799" cy="8568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7290607" y="1500727"/>
            <a:ext cx="2467542" cy="1600438"/>
          </a:xfrm>
          <a:prstGeom prst="rect">
            <a:avLst/>
          </a:prstGeom>
          <a:solidFill>
            <a:schemeClr val="tx2">
              <a:lumMod val="20000"/>
              <a:lumOff val="80000"/>
            </a:schemeClr>
          </a:solidFill>
        </p:spPr>
        <p:txBody>
          <a:bodyPr wrap="square">
            <a:spAutoFit/>
          </a:bodyPr>
          <a:lstStyle/>
          <a:p>
            <a:pPr fontAlgn="base">
              <a:spcAft>
                <a:spcPts val="0"/>
              </a:spcAft>
            </a:pPr>
            <a:r>
              <a:rPr lang="en-GB" sz="1400" b="1" dirty="0">
                <a:solidFill>
                  <a:srgbClr val="000000"/>
                </a:solidFill>
                <a:latin typeface="Sassoon Infant Std" panose="020B0503020103030203" pitchFamily="34" charset="0"/>
                <a:ea typeface="Times New Roman" panose="02020603050405020304" pitchFamily="18" charset="0"/>
                <a:cs typeface="Arial" panose="020B0604020202020204" pitchFamily="34" charset="0"/>
              </a:rPr>
              <a:t>Supporting Documents:</a:t>
            </a:r>
          </a:p>
          <a:p>
            <a:pPr marL="285750" indent="-285750" fontAlgn="base">
              <a:spcAft>
                <a:spcPts val="0"/>
              </a:spcAft>
              <a:buFont typeface="Arial" panose="020B0604020202020204" pitchFamily="34" charset="0"/>
              <a:buChar char="•"/>
            </a:pPr>
            <a:r>
              <a:rPr lang="en-GB" sz="1400" dirty="0">
                <a:solidFill>
                  <a:srgbClr val="000000"/>
                </a:solidFill>
                <a:latin typeface="Sassoon Infant Std" panose="020B0503020103030203" pitchFamily="34" charset="0"/>
                <a:ea typeface="Times New Roman" panose="02020603050405020304" pitchFamily="18" charset="0"/>
                <a:cs typeface="Arial" panose="020B0604020202020204" pitchFamily="34" charset="0"/>
              </a:rPr>
              <a:t>Extra-Curricular Overview</a:t>
            </a:r>
          </a:p>
          <a:p>
            <a:pPr marL="285750" indent="-285750" fontAlgn="base">
              <a:spcAft>
                <a:spcPts val="0"/>
              </a:spcAft>
              <a:buFont typeface="Arial" panose="020B0604020202020204" pitchFamily="34" charset="0"/>
              <a:buChar char="•"/>
            </a:pPr>
            <a:r>
              <a:rPr lang="en-GB" sz="1400" dirty="0">
                <a:solidFill>
                  <a:srgbClr val="000000"/>
                </a:solidFill>
                <a:latin typeface="Sassoon Infant Std" panose="020B0503020103030203" pitchFamily="34" charset="0"/>
                <a:ea typeface="Times New Roman" panose="02020603050405020304" pitchFamily="18" charset="0"/>
                <a:cs typeface="Arial" panose="020B0604020202020204" pitchFamily="34" charset="0"/>
              </a:rPr>
              <a:t>PE Curriculum</a:t>
            </a:r>
          </a:p>
          <a:p>
            <a:pPr marL="285750" indent="-285750" fontAlgn="base">
              <a:spcAft>
                <a:spcPts val="0"/>
              </a:spcAft>
              <a:buFont typeface="Arial" panose="020B0604020202020204" pitchFamily="34" charset="0"/>
              <a:buChar char="•"/>
            </a:pPr>
            <a:r>
              <a:rPr lang="en-GB" sz="1400" dirty="0">
                <a:solidFill>
                  <a:srgbClr val="000000"/>
                </a:solidFill>
                <a:latin typeface="Sassoon Infant Std" panose="020B0503020103030203" pitchFamily="34" charset="0"/>
                <a:ea typeface="Times New Roman" panose="02020603050405020304" pitchFamily="18" charset="0"/>
                <a:cs typeface="Arial" panose="020B0604020202020204" pitchFamily="34" charset="0"/>
              </a:rPr>
              <a:t>PSHE Curriculum</a:t>
            </a:r>
          </a:p>
          <a:p>
            <a:pPr marL="285750" indent="-285750" fontAlgn="base">
              <a:spcAft>
                <a:spcPts val="0"/>
              </a:spcAft>
              <a:buFont typeface="Arial" panose="020B0604020202020204" pitchFamily="34" charset="0"/>
              <a:buChar char="•"/>
            </a:pPr>
            <a:r>
              <a:rPr lang="en-GB" sz="1400" dirty="0">
                <a:solidFill>
                  <a:srgbClr val="000000"/>
                </a:solidFill>
                <a:latin typeface="Sassoon Infant Std" panose="020B0503020103030203" pitchFamily="34" charset="0"/>
                <a:ea typeface="Times New Roman" panose="02020603050405020304" pitchFamily="18" charset="0"/>
                <a:cs typeface="Arial" panose="020B0604020202020204" pitchFamily="34" charset="0"/>
              </a:rPr>
              <a:t>Science Curriculum</a:t>
            </a:r>
          </a:p>
          <a:p>
            <a:pPr marL="285750" indent="-285750" fontAlgn="base">
              <a:spcAft>
                <a:spcPts val="0"/>
              </a:spcAft>
              <a:buFont typeface="Arial" panose="020B0604020202020204" pitchFamily="34" charset="0"/>
              <a:buChar char="•"/>
            </a:pPr>
            <a:r>
              <a:rPr lang="en-GB" sz="1400" dirty="0">
                <a:solidFill>
                  <a:srgbClr val="000000"/>
                </a:solidFill>
                <a:latin typeface="Sassoon Infant Std" panose="020B0503020103030203" pitchFamily="34" charset="0"/>
                <a:ea typeface="Times New Roman" panose="02020603050405020304" pitchFamily="18" charset="0"/>
                <a:cs typeface="Arial" panose="020B0604020202020204" pitchFamily="34" charset="0"/>
              </a:rPr>
              <a:t>Dinner Menu</a:t>
            </a:r>
          </a:p>
          <a:p>
            <a:pPr marL="285750" indent="-285750" fontAlgn="base">
              <a:spcAft>
                <a:spcPts val="0"/>
              </a:spcAft>
              <a:buFont typeface="Arial" panose="020B0604020202020204" pitchFamily="34" charset="0"/>
              <a:buChar char="•"/>
            </a:pPr>
            <a:r>
              <a:rPr lang="en-GB" sz="1400" dirty="0">
                <a:solidFill>
                  <a:srgbClr val="000000"/>
                </a:solidFill>
                <a:latin typeface="Sassoon Infant Std" panose="020B0503020103030203" pitchFamily="34" charset="0"/>
                <a:ea typeface="Times New Roman" panose="02020603050405020304" pitchFamily="18" charset="0"/>
                <a:cs typeface="Arial" panose="020B0604020202020204" pitchFamily="34" charset="0"/>
              </a:rPr>
              <a:t>Pupil Voice</a:t>
            </a:r>
            <a:endParaRPr lang="en-GB" sz="14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5920965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281;p117">
            <a:extLst>
              <a:ext uri="{FF2B5EF4-FFF2-40B4-BE49-F238E27FC236}">
                <a16:creationId xmlns:a16="http://schemas.microsoft.com/office/drawing/2014/main" id="{B9D5A128-E4AF-F69D-5230-0D30F497ABC0}"/>
              </a:ext>
            </a:extLst>
          </p:cNvPr>
          <p:cNvSpPr/>
          <p:nvPr/>
        </p:nvSpPr>
        <p:spPr>
          <a:xfrm>
            <a:off x="141655" y="167229"/>
            <a:ext cx="1824437" cy="756889"/>
          </a:xfrm>
          <a:prstGeom prst="homePlate">
            <a:avLst>
              <a:gd name="adj" fmla="val 50000"/>
            </a:avLst>
          </a:prstGeom>
          <a:solidFill>
            <a:schemeClr val="tx2">
              <a:lumMod val="60000"/>
              <a:lumOff val="40000"/>
              <a:alpha val="620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TextBox 2">
            <a:extLst>
              <a:ext uri="{FF2B5EF4-FFF2-40B4-BE49-F238E27FC236}">
                <a16:creationId xmlns:a16="http://schemas.microsoft.com/office/drawing/2014/main" id="{0C219B1C-5ADF-517C-A27B-28AB24233E44}"/>
              </a:ext>
            </a:extLst>
          </p:cNvPr>
          <p:cNvSpPr txBox="1"/>
          <p:nvPr/>
        </p:nvSpPr>
        <p:spPr>
          <a:xfrm>
            <a:off x="141655" y="314840"/>
            <a:ext cx="1644708" cy="461665"/>
          </a:xfrm>
          <a:prstGeom prst="rect">
            <a:avLst/>
          </a:prstGeom>
          <a:noFill/>
        </p:spPr>
        <p:txBody>
          <a:bodyPr wrap="square" rtlCol="0">
            <a:spAutoFit/>
          </a:bodyPr>
          <a:lstStyle/>
          <a:p>
            <a:pPr algn="ctr"/>
            <a:r>
              <a:rPr lang="en-GB" sz="2400" dirty="0">
                <a:latin typeface="Modern Love Caps" pitchFamily="82" charset="0"/>
              </a:rPr>
              <a:t>SMSC</a:t>
            </a:r>
          </a:p>
        </p:txBody>
      </p:sp>
      <p:sp>
        <p:nvSpPr>
          <p:cNvPr id="8" name="Rectangle 7"/>
          <p:cNvSpPr/>
          <p:nvPr/>
        </p:nvSpPr>
        <p:spPr>
          <a:xfrm>
            <a:off x="141655" y="1071729"/>
            <a:ext cx="5058142" cy="5723233"/>
          </a:xfrm>
          <a:prstGeom prst="rect">
            <a:avLst/>
          </a:prstGeom>
        </p:spPr>
        <p:txBody>
          <a:bodyPr wrap="square">
            <a:spAutoFit/>
          </a:bodyPr>
          <a:lstStyle/>
          <a:p>
            <a:pPr marL="285750" indent="-285750">
              <a:lnSpc>
                <a:spcPct val="107000"/>
              </a:lnSpc>
              <a:buFont typeface="Arial" panose="020B0604020202020204" pitchFamily="34" charset="0"/>
              <a:buChar char="•"/>
            </a:pPr>
            <a:r>
              <a:rPr lang="en-GB" dirty="0">
                <a:latin typeface="Sassoon Infant Std" panose="020B0503020103030203" pitchFamily="34" charset="0"/>
                <a:ea typeface="Times New Roman" panose="02020603050405020304" pitchFamily="18" charset="0"/>
                <a:cs typeface="Arial" panose="020B0604020202020204" pitchFamily="34" charset="0"/>
              </a:rPr>
              <a:t>Our personal development offer contributes strongly to our approach to developing SMSC at Hurworth Primary School. Our Personal Development Pillars and wider curriculum areas link to the SMSC areas as follows:</a:t>
            </a:r>
          </a:p>
          <a:p>
            <a:pPr marL="285750" indent="-285750">
              <a:lnSpc>
                <a:spcPct val="107000"/>
              </a:lnSpc>
              <a:buFont typeface="Arial" panose="020B0604020202020204" pitchFamily="34" charset="0"/>
              <a:buChar char="•"/>
            </a:pPr>
            <a:endParaRPr lang="en-GB" dirty="0">
              <a:latin typeface="Sassoon Infant Std" panose="020B0503020103030203" pitchFamily="34" charset="0"/>
              <a:ea typeface="Times New Roman" panose="02020603050405020304" pitchFamily="18" charset="0"/>
              <a:cs typeface="Arial" panose="020B0604020202020204" pitchFamily="34" charset="0"/>
            </a:endParaRPr>
          </a:p>
          <a:p>
            <a:pPr marL="742950" lvl="1" indent="-285750">
              <a:lnSpc>
                <a:spcPct val="107000"/>
              </a:lnSpc>
              <a:buFont typeface="Arial" panose="020B0604020202020204" pitchFamily="34" charset="0"/>
              <a:buChar char="•"/>
            </a:pPr>
            <a:r>
              <a:rPr lang="en-GB" dirty="0">
                <a:latin typeface="Sassoon Infant Std" panose="020B0503020103030203" pitchFamily="34" charset="0"/>
                <a:ea typeface="Times New Roman" panose="02020603050405020304" pitchFamily="18" charset="0"/>
                <a:cs typeface="Arial" panose="020B0604020202020204" pitchFamily="34" charset="0"/>
              </a:rPr>
              <a:t>Spiritual: RE, assemblies, arts and sciences</a:t>
            </a:r>
          </a:p>
          <a:p>
            <a:pPr marL="742950" lvl="1" indent="-285750">
              <a:lnSpc>
                <a:spcPct val="107000"/>
              </a:lnSpc>
              <a:buFont typeface="Arial" panose="020B0604020202020204" pitchFamily="34" charset="0"/>
              <a:buChar char="•"/>
            </a:pPr>
            <a:r>
              <a:rPr lang="en-GB" dirty="0">
                <a:latin typeface="Sassoon Infant Std" panose="020B0503020103030203" pitchFamily="34" charset="0"/>
                <a:ea typeface="Times New Roman" panose="02020603050405020304" pitchFamily="18" charset="0"/>
                <a:cs typeface="Arial" panose="020B0604020202020204" pitchFamily="34" charset="0"/>
              </a:rPr>
              <a:t>Moral:	 Character</a:t>
            </a:r>
          </a:p>
          <a:p>
            <a:pPr marL="742950" lvl="1" indent="-285750">
              <a:lnSpc>
                <a:spcPct val="107000"/>
              </a:lnSpc>
              <a:buFont typeface="Arial" panose="020B0604020202020204" pitchFamily="34" charset="0"/>
              <a:buChar char="•"/>
            </a:pPr>
            <a:r>
              <a:rPr lang="en-GB" dirty="0">
                <a:latin typeface="Sassoon Infant Std" panose="020B0503020103030203" pitchFamily="34" charset="0"/>
                <a:ea typeface="Times New Roman" panose="02020603050405020304" pitchFamily="18" charset="0"/>
                <a:cs typeface="Arial" panose="020B0604020202020204" pitchFamily="34" charset="0"/>
              </a:rPr>
              <a:t>Social: Extra-Curricular</a:t>
            </a:r>
          </a:p>
          <a:p>
            <a:pPr marL="742950" lvl="1" indent="-285750">
              <a:lnSpc>
                <a:spcPct val="107000"/>
              </a:lnSpc>
              <a:buFont typeface="Arial" panose="020B0604020202020204" pitchFamily="34" charset="0"/>
              <a:buChar char="•"/>
            </a:pPr>
            <a:r>
              <a:rPr lang="en-GB" dirty="0">
                <a:latin typeface="Sassoon Infant Std" panose="020B0503020103030203" pitchFamily="34" charset="0"/>
                <a:ea typeface="Times New Roman" panose="02020603050405020304" pitchFamily="18" charset="0"/>
                <a:cs typeface="Arial" panose="020B0604020202020204" pitchFamily="34" charset="0"/>
              </a:rPr>
              <a:t>Cultural: Citizenship, Fundamental British Values, Equality</a:t>
            </a:r>
          </a:p>
          <a:p>
            <a:pPr marL="742950" lvl="1" indent="-285750">
              <a:lnSpc>
                <a:spcPct val="107000"/>
              </a:lnSpc>
              <a:buFont typeface="Arial" panose="020B0604020202020204" pitchFamily="34" charset="0"/>
              <a:buChar char="•"/>
            </a:pPr>
            <a:endParaRPr lang="en-GB" dirty="0">
              <a:latin typeface="Sassoon Infant Std" panose="020B0503020103030203" pitchFamily="34" charset="0"/>
              <a:ea typeface="Times New Roman" panose="02020603050405020304" pitchFamily="18" charset="0"/>
              <a:cs typeface="Arial" panose="020B0604020202020204" pitchFamily="34" charset="0"/>
            </a:endParaRPr>
          </a:p>
          <a:p>
            <a:pPr marL="742950" lvl="1" indent="-285750">
              <a:lnSpc>
                <a:spcPct val="107000"/>
              </a:lnSpc>
              <a:buFont typeface="Arial" panose="020B0604020202020204" pitchFamily="34" charset="0"/>
              <a:buChar char="•"/>
            </a:pPr>
            <a:endParaRPr lang="en-GB" dirty="0">
              <a:latin typeface="Sassoon Infant Std" panose="020B0503020103030203" pitchFamily="34" charset="0"/>
              <a:ea typeface="Times New Roman" panose="02020603050405020304" pitchFamily="18" charset="0"/>
              <a:cs typeface="Arial" panose="020B0604020202020204" pitchFamily="34" charset="0"/>
            </a:endParaRPr>
          </a:p>
          <a:p>
            <a:pPr marL="285750" indent="-285750">
              <a:lnSpc>
                <a:spcPct val="107000"/>
              </a:lnSpc>
              <a:buFont typeface="Arial" panose="020B0604020202020204" pitchFamily="34" charset="0"/>
              <a:buChar char="•"/>
            </a:pPr>
            <a:r>
              <a:rPr lang="en-GB" dirty="0">
                <a:latin typeface="Sassoon Infant Std" panose="020B0503020103030203" pitchFamily="34" charset="0"/>
                <a:ea typeface="Times New Roman" panose="02020603050405020304" pitchFamily="18" charset="0"/>
                <a:cs typeface="Arial" panose="020B0604020202020204" pitchFamily="34" charset="0"/>
              </a:rPr>
              <a:t>We have set out how we approach SMSC at Hurworth Primary School in the following document:</a:t>
            </a:r>
          </a:p>
          <a:p>
            <a:pPr marL="742950" lvl="1" indent="-285750">
              <a:lnSpc>
                <a:spcPct val="107000"/>
              </a:lnSpc>
              <a:buFont typeface="Arial" panose="020B0604020202020204" pitchFamily="34" charset="0"/>
              <a:buChar char="•"/>
            </a:pPr>
            <a:endParaRPr lang="en-GB" dirty="0">
              <a:latin typeface="Sassoon Infant Std" panose="020B0503020103030203" pitchFamily="34" charset="0"/>
              <a:ea typeface="Times New Roman" panose="02020603050405020304" pitchFamily="18" charset="0"/>
              <a:cs typeface="Arial" panose="020B0604020202020204" pitchFamily="34" charset="0"/>
            </a:endParaRPr>
          </a:p>
          <a:p>
            <a:pPr marL="285750" indent="-285750">
              <a:lnSpc>
                <a:spcPct val="107000"/>
              </a:lnSpc>
              <a:buFont typeface="Arial" panose="020B0604020202020204" pitchFamily="34" charset="0"/>
              <a:buChar char="•"/>
            </a:pPr>
            <a:endParaRPr lang="en-GB" dirty="0">
              <a:latin typeface="Sassoon Infant Std" panose="020B0503020103030203" pitchFamily="34" charset="0"/>
              <a:ea typeface="Times New Roman" panose="02020603050405020304" pitchFamily="18" charset="0"/>
              <a:cs typeface="Arial" panose="020B0604020202020204" pitchFamily="34" charset="0"/>
            </a:endParaRPr>
          </a:p>
          <a:p>
            <a:pPr marL="742950" lvl="1" indent="-285750">
              <a:lnSpc>
                <a:spcPct val="107000"/>
              </a:lnSpc>
              <a:buFont typeface="Arial" panose="020B0604020202020204" pitchFamily="34" charset="0"/>
              <a:buChar char="•"/>
            </a:pPr>
            <a:endParaRPr lang="en-GB" dirty="0">
              <a:latin typeface="Sassoon Infant Std" panose="020B0503020103030203" pitchFamily="34" charset="0"/>
              <a:ea typeface="Times New Roman" panose="02020603050405020304" pitchFamily="18" charset="0"/>
              <a:cs typeface="Arial" panose="020B0604020202020204" pitchFamily="34" charset="0"/>
            </a:endParaRPr>
          </a:p>
        </p:txBody>
      </p:sp>
      <p:pic>
        <p:nvPicPr>
          <p:cNvPr id="4" name="Picture 3"/>
          <p:cNvPicPr>
            <a:picLocks noChangeAspect="1"/>
          </p:cNvPicPr>
          <p:nvPr/>
        </p:nvPicPr>
        <p:blipFill>
          <a:blip r:embed="rId2"/>
          <a:stretch>
            <a:fillRect/>
          </a:stretch>
        </p:blipFill>
        <p:spPr>
          <a:xfrm>
            <a:off x="5199797" y="1318732"/>
            <a:ext cx="3629025" cy="5229225"/>
          </a:xfrm>
          <a:prstGeom prst="rect">
            <a:avLst/>
          </a:prstGeom>
          <a:ln>
            <a:solidFill>
              <a:schemeClr val="accent1"/>
            </a:solidFill>
          </a:ln>
        </p:spPr>
      </p:pic>
      <p:sp>
        <p:nvSpPr>
          <p:cNvPr id="7" name="Rectangle 6"/>
          <p:cNvSpPr/>
          <p:nvPr/>
        </p:nvSpPr>
        <p:spPr>
          <a:xfrm>
            <a:off x="7290607" y="108656"/>
            <a:ext cx="2467542" cy="738664"/>
          </a:xfrm>
          <a:prstGeom prst="rect">
            <a:avLst/>
          </a:prstGeom>
          <a:solidFill>
            <a:schemeClr val="tx2">
              <a:lumMod val="20000"/>
              <a:lumOff val="80000"/>
            </a:schemeClr>
          </a:solidFill>
        </p:spPr>
        <p:txBody>
          <a:bodyPr wrap="square">
            <a:spAutoFit/>
          </a:bodyPr>
          <a:lstStyle/>
          <a:p>
            <a:pPr fontAlgn="base">
              <a:spcAft>
                <a:spcPts val="0"/>
              </a:spcAft>
            </a:pPr>
            <a:r>
              <a:rPr lang="en-GB" sz="1400" b="1" dirty="0">
                <a:solidFill>
                  <a:srgbClr val="000000"/>
                </a:solidFill>
                <a:latin typeface="Sassoon Infant Std" panose="020B0503020103030203" pitchFamily="34" charset="0"/>
                <a:ea typeface="Times New Roman" panose="02020603050405020304" pitchFamily="18" charset="0"/>
                <a:cs typeface="Arial" panose="020B0604020202020204" pitchFamily="34" charset="0"/>
              </a:rPr>
              <a:t>Supporting Documents:</a:t>
            </a:r>
          </a:p>
          <a:p>
            <a:pPr marL="285750" indent="-285750" fontAlgn="base">
              <a:spcAft>
                <a:spcPts val="0"/>
              </a:spcAft>
              <a:buFont typeface="Arial" panose="020B0604020202020204" pitchFamily="34" charset="0"/>
              <a:buChar char="•"/>
            </a:pPr>
            <a:r>
              <a:rPr lang="en-GB" sz="1400" dirty="0">
                <a:solidFill>
                  <a:srgbClr val="000000"/>
                </a:solidFill>
                <a:latin typeface="Sassoon Infant Std" panose="020B0503020103030203" pitchFamily="34" charset="0"/>
                <a:ea typeface="Times New Roman" panose="02020603050405020304" pitchFamily="18" charset="0"/>
                <a:cs typeface="Arial" panose="020B0604020202020204" pitchFamily="34" charset="0"/>
              </a:rPr>
              <a:t>SMSC Overview</a:t>
            </a:r>
          </a:p>
          <a:p>
            <a:pPr marL="285750" indent="-285750" fontAlgn="base">
              <a:spcAft>
                <a:spcPts val="0"/>
              </a:spcAft>
              <a:buFont typeface="Arial" panose="020B0604020202020204" pitchFamily="34" charset="0"/>
              <a:buChar char="•"/>
            </a:pPr>
            <a:r>
              <a:rPr lang="en-GB" sz="1400" dirty="0">
                <a:solidFill>
                  <a:srgbClr val="000000"/>
                </a:solidFill>
                <a:latin typeface="Sassoon Infant Std" panose="020B0503020103030203" pitchFamily="34" charset="0"/>
                <a:ea typeface="Times New Roman" panose="02020603050405020304" pitchFamily="18" charset="0"/>
                <a:cs typeface="Arial" panose="020B0604020202020204" pitchFamily="34" charset="0"/>
              </a:rPr>
              <a:t>Assembly Overview</a:t>
            </a:r>
            <a:endParaRPr lang="en-GB" sz="14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0923386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281;p117">
            <a:extLst>
              <a:ext uri="{FF2B5EF4-FFF2-40B4-BE49-F238E27FC236}">
                <a16:creationId xmlns:a16="http://schemas.microsoft.com/office/drawing/2014/main" id="{36F3CD33-DE35-F5CF-F56B-1464FF924438}"/>
              </a:ext>
            </a:extLst>
          </p:cNvPr>
          <p:cNvSpPr/>
          <p:nvPr/>
        </p:nvSpPr>
        <p:spPr>
          <a:xfrm>
            <a:off x="141655" y="167229"/>
            <a:ext cx="1824437" cy="756889"/>
          </a:xfrm>
          <a:prstGeom prst="homePlate">
            <a:avLst>
              <a:gd name="adj" fmla="val 50000"/>
            </a:avLst>
          </a:prstGeom>
          <a:solidFill>
            <a:schemeClr val="tx2">
              <a:lumMod val="60000"/>
              <a:lumOff val="40000"/>
              <a:alpha val="620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TextBox 4">
            <a:extLst>
              <a:ext uri="{FF2B5EF4-FFF2-40B4-BE49-F238E27FC236}">
                <a16:creationId xmlns:a16="http://schemas.microsoft.com/office/drawing/2014/main" id="{4454F4F1-9BA7-05C5-2704-2175DBD9925C}"/>
              </a:ext>
            </a:extLst>
          </p:cNvPr>
          <p:cNvSpPr txBox="1"/>
          <p:nvPr/>
        </p:nvSpPr>
        <p:spPr>
          <a:xfrm>
            <a:off x="141654" y="185378"/>
            <a:ext cx="1606123" cy="830997"/>
          </a:xfrm>
          <a:prstGeom prst="rect">
            <a:avLst/>
          </a:prstGeom>
          <a:noFill/>
        </p:spPr>
        <p:txBody>
          <a:bodyPr wrap="square" rtlCol="0">
            <a:spAutoFit/>
          </a:bodyPr>
          <a:lstStyle/>
          <a:p>
            <a:pPr algn="ctr"/>
            <a:r>
              <a:rPr lang="en-GB" sz="2400" dirty="0">
                <a:latin typeface="Modern Love Caps" pitchFamily="82" charset="0"/>
              </a:rPr>
              <a:t>School Values</a:t>
            </a:r>
          </a:p>
        </p:txBody>
      </p:sp>
      <p:sp>
        <p:nvSpPr>
          <p:cNvPr id="36" name="Rectangle 35"/>
          <p:cNvSpPr/>
          <p:nvPr/>
        </p:nvSpPr>
        <p:spPr>
          <a:xfrm>
            <a:off x="226593" y="1401386"/>
            <a:ext cx="5031207" cy="4801314"/>
          </a:xfrm>
          <a:prstGeom prst="rect">
            <a:avLst/>
          </a:prstGeom>
          <a:solidFill>
            <a:schemeClr val="accent3">
              <a:lumMod val="20000"/>
              <a:lumOff val="80000"/>
            </a:schemeClr>
          </a:solidFill>
        </p:spPr>
        <p:txBody>
          <a:bodyPr wrap="square">
            <a:spAutoFit/>
          </a:bodyPr>
          <a:lstStyle/>
          <a:p>
            <a:pPr marL="285750" indent="-285750" fontAlgn="base">
              <a:spcAft>
                <a:spcPts val="0"/>
              </a:spcAft>
              <a:buFont typeface="Arial" panose="020B0604020202020204" pitchFamily="34" charset="0"/>
              <a:buChar char="•"/>
            </a:pPr>
            <a:r>
              <a:rPr lang="en-GB" dirty="0">
                <a:solidFill>
                  <a:srgbClr val="000000"/>
                </a:solidFill>
                <a:latin typeface="Sassoon Infant Std" panose="020B0503020103030203" pitchFamily="34" charset="0"/>
                <a:ea typeface="Times New Roman" panose="02020603050405020304" pitchFamily="18" charset="0"/>
                <a:cs typeface="Arial" panose="020B0604020202020204" pitchFamily="34" charset="0"/>
              </a:rPr>
              <a:t>Rewarded through:</a:t>
            </a:r>
          </a:p>
          <a:p>
            <a:pPr marL="742950" lvl="1" indent="-285750" fontAlgn="base">
              <a:buFont typeface="Arial" panose="020B0604020202020204" pitchFamily="34" charset="0"/>
              <a:buChar char="•"/>
            </a:pPr>
            <a:r>
              <a:rPr lang="en-GB" dirty="0">
                <a:solidFill>
                  <a:srgbClr val="000000"/>
                </a:solidFill>
                <a:latin typeface="Sassoon Infant Std" panose="020B0503020103030203" pitchFamily="34" charset="0"/>
                <a:ea typeface="Times New Roman" panose="02020603050405020304" pitchFamily="18" charset="0"/>
                <a:cs typeface="Arial" panose="020B0604020202020204" pitchFamily="34" charset="0"/>
              </a:rPr>
              <a:t>Stamps </a:t>
            </a:r>
          </a:p>
          <a:p>
            <a:pPr marL="742950" lvl="1" indent="-285750" fontAlgn="base">
              <a:buFont typeface="Arial" panose="020B0604020202020204" pitchFamily="34" charset="0"/>
              <a:buChar char="•"/>
            </a:pPr>
            <a:r>
              <a:rPr lang="en-GB" dirty="0">
                <a:solidFill>
                  <a:srgbClr val="000000"/>
                </a:solidFill>
                <a:latin typeface="Sassoon Infant Std" panose="020B0503020103030203" pitchFamily="34" charset="0"/>
                <a:ea typeface="Times New Roman" panose="02020603050405020304" pitchFamily="18" charset="0"/>
                <a:cs typeface="Arial" panose="020B0604020202020204" pitchFamily="34" charset="0"/>
              </a:rPr>
              <a:t>Steps to Success</a:t>
            </a:r>
          </a:p>
          <a:p>
            <a:pPr marL="742950" lvl="1" indent="-285750" fontAlgn="base">
              <a:buFont typeface="Arial" panose="020B0604020202020204" pitchFamily="34" charset="0"/>
              <a:buChar char="•"/>
            </a:pPr>
            <a:r>
              <a:rPr lang="en-GB" dirty="0">
                <a:solidFill>
                  <a:srgbClr val="000000"/>
                </a:solidFill>
                <a:latin typeface="Sassoon Infant Std" panose="020B0503020103030203" pitchFamily="34" charset="0"/>
                <a:ea typeface="Times New Roman" panose="02020603050405020304" pitchFamily="18" charset="0"/>
                <a:cs typeface="Arial" panose="020B0604020202020204" pitchFamily="34" charset="0"/>
              </a:rPr>
              <a:t>Pupil of the Week</a:t>
            </a:r>
          </a:p>
          <a:p>
            <a:pPr marL="742950" lvl="1" indent="-285750" fontAlgn="base">
              <a:buFont typeface="Arial" panose="020B0604020202020204" pitchFamily="34" charset="0"/>
              <a:buChar char="•"/>
            </a:pPr>
            <a:r>
              <a:rPr lang="en-GB" dirty="0">
                <a:solidFill>
                  <a:srgbClr val="000000"/>
                </a:solidFill>
                <a:latin typeface="Sassoon Infant Std" panose="020B0503020103030203" pitchFamily="34" charset="0"/>
                <a:ea typeface="Times New Roman" panose="02020603050405020304" pitchFamily="18" charset="0"/>
                <a:cs typeface="Arial" panose="020B0604020202020204" pitchFamily="34" charset="0"/>
              </a:rPr>
              <a:t>Wows</a:t>
            </a:r>
          </a:p>
          <a:p>
            <a:pPr marL="742950" lvl="1" indent="-285750" fontAlgn="base">
              <a:buFont typeface="Arial" panose="020B0604020202020204" pitchFamily="34" charset="0"/>
              <a:buChar char="•"/>
            </a:pPr>
            <a:r>
              <a:rPr lang="en-GB" dirty="0">
                <a:solidFill>
                  <a:srgbClr val="000000"/>
                </a:solidFill>
                <a:latin typeface="Sassoon Infant Std" panose="020B0503020103030203" pitchFamily="34" charset="0"/>
                <a:ea typeface="Times New Roman" panose="02020603050405020304" pitchFamily="18" charset="0"/>
                <a:cs typeface="Arial" panose="020B0604020202020204" pitchFamily="34" charset="0"/>
              </a:rPr>
              <a:t>Nominations from peers</a:t>
            </a:r>
          </a:p>
          <a:p>
            <a:pPr marL="742950" lvl="1" indent="-285750" fontAlgn="base">
              <a:buFont typeface="Arial" panose="020B0604020202020204" pitchFamily="34" charset="0"/>
              <a:buChar char="•"/>
            </a:pPr>
            <a:r>
              <a:rPr lang="en-GB" dirty="0">
                <a:solidFill>
                  <a:srgbClr val="000000"/>
                </a:solidFill>
                <a:latin typeface="Sassoon Infant Std" panose="020B0503020103030203" pitchFamily="34" charset="0"/>
                <a:ea typeface="Times New Roman" panose="02020603050405020304" pitchFamily="18" charset="0"/>
                <a:cs typeface="Arial" panose="020B0604020202020204" pitchFamily="34" charset="0"/>
              </a:rPr>
              <a:t>Above and Beyond </a:t>
            </a:r>
          </a:p>
          <a:p>
            <a:pPr marL="742950" lvl="1" indent="-285750" fontAlgn="base">
              <a:buFont typeface="Arial" panose="020B0604020202020204" pitchFamily="34" charset="0"/>
              <a:buChar char="•"/>
            </a:pPr>
            <a:r>
              <a:rPr lang="en-GB" dirty="0">
                <a:solidFill>
                  <a:srgbClr val="000000"/>
                </a:solidFill>
                <a:latin typeface="Sassoon Infant Std" panose="020B0503020103030203" pitchFamily="34" charset="0"/>
                <a:ea typeface="Times New Roman" panose="02020603050405020304" pitchFamily="18" charset="0"/>
                <a:cs typeface="Arial" panose="020B0604020202020204" pitchFamily="34" charset="0"/>
              </a:rPr>
              <a:t>Pupil of the Year</a:t>
            </a:r>
          </a:p>
          <a:p>
            <a:pPr marL="742950" lvl="1" indent="-285750" fontAlgn="base">
              <a:buFont typeface="Arial" panose="020B0604020202020204" pitchFamily="34" charset="0"/>
              <a:buChar char="•"/>
            </a:pPr>
            <a:r>
              <a:rPr lang="en-GB" dirty="0">
                <a:solidFill>
                  <a:srgbClr val="000000"/>
                </a:solidFill>
                <a:latin typeface="Sassoon Infant Std" panose="020B0503020103030203" pitchFamily="34" charset="0"/>
                <a:ea typeface="Times New Roman" panose="02020603050405020304" pitchFamily="18" charset="0"/>
                <a:cs typeface="Arial" panose="020B0604020202020204" pitchFamily="34" charset="0"/>
              </a:rPr>
              <a:t>Outstanding Pupil</a:t>
            </a:r>
          </a:p>
          <a:p>
            <a:pPr marL="742950" lvl="1" indent="-285750" fontAlgn="base">
              <a:buFont typeface="Arial" panose="020B0604020202020204" pitchFamily="34" charset="0"/>
              <a:buChar char="•"/>
            </a:pPr>
            <a:endParaRPr lang="en-GB" dirty="0">
              <a:solidFill>
                <a:srgbClr val="000000"/>
              </a:solidFill>
              <a:latin typeface="Sassoon Infant Std" panose="020B0503020103030203" pitchFamily="34" charset="0"/>
              <a:ea typeface="Times New Roman" panose="02020603050405020304" pitchFamily="18" charset="0"/>
              <a:cs typeface="Arial" panose="020B0604020202020204" pitchFamily="34" charset="0"/>
            </a:endParaRPr>
          </a:p>
          <a:p>
            <a:pPr marL="285750" indent="-285750" fontAlgn="base">
              <a:buFont typeface="Arial" panose="020B0604020202020204" pitchFamily="34" charset="0"/>
              <a:buChar char="•"/>
            </a:pPr>
            <a:r>
              <a:rPr lang="en-GB" dirty="0">
                <a:solidFill>
                  <a:srgbClr val="000000"/>
                </a:solidFill>
                <a:latin typeface="Sassoon Infant Std" panose="020B0503020103030203" pitchFamily="34" charset="0"/>
                <a:ea typeface="Times New Roman" panose="02020603050405020304" pitchFamily="18" charset="0"/>
                <a:cs typeface="Arial" panose="020B0604020202020204" pitchFamily="34" charset="0"/>
              </a:rPr>
              <a:t>Taught through:</a:t>
            </a:r>
          </a:p>
          <a:p>
            <a:pPr marL="742950" lvl="1" indent="-285750" fontAlgn="base">
              <a:buFont typeface="Arial" panose="020B0604020202020204" pitchFamily="34" charset="0"/>
              <a:buChar char="•"/>
            </a:pPr>
            <a:r>
              <a:rPr lang="en-GB" dirty="0">
                <a:solidFill>
                  <a:srgbClr val="000000"/>
                </a:solidFill>
                <a:latin typeface="Sassoon Infant Std" panose="020B0503020103030203" pitchFamily="34" charset="0"/>
                <a:ea typeface="Times New Roman" panose="02020603050405020304" pitchFamily="18" charset="0"/>
                <a:cs typeface="Arial" panose="020B0604020202020204" pitchFamily="34" charset="0"/>
              </a:rPr>
              <a:t>PSHE</a:t>
            </a:r>
          </a:p>
          <a:p>
            <a:pPr marL="742950" lvl="1" indent="-285750" fontAlgn="base">
              <a:buFont typeface="Arial" panose="020B0604020202020204" pitchFamily="34" charset="0"/>
              <a:buChar char="•"/>
            </a:pPr>
            <a:r>
              <a:rPr lang="en-GB" dirty="0">
                <a:solidFill>
                  <a:srgbClr val="000000"/>
                </a:solidFill>
                <a:latin typeface="Sassoon Infant Std" panose="020B0503020103030203" pitchFamily="34" charset="0"/>
                <a:ea typeface="Times New Roman" panose="02020603050405020304" pitchFamily="18" charset="0"/>
                <a:cs typeface="Arial" panose="020B0604020202020204" pitchFamily="34" charset="0"/>
              </a:rPr>
              <a:t>RE</a:t>
            </a:r>
          </a:p>
          <a:p>
            <a:pPr marL="742950" lvl="1" indent="-285750" fontAlgn="base">
              <a:buFont typeface="Arial" panose="020B0604020202020204" pitchFamily="34" charset="0"/>
              <a:buChar char="•"/>
            </a:pPr>
            <a:r>
              <a:rPr lang="en-GB" dirty="0">
                <a:solidFill>
                  <a:srgbClr val="000000"/>
                </a:solidFill>
                <a:latin typeface="Sassoon Infant Std" panose="020B0503020103030203" pitchFamily="34" charset="0"/>
                <a:ea typeface="Times New Roman" panose="02020603050405020304" pitchFamily="18" charset="0"/>
                <a:cs typeface="Arial" panose="020B0604020202020204" pitchFamily="34" charset="0"/>
              </a:rPr>
              <a:t>Assemblies</a:t>
            </a:r>
          </a:p>
          <a:p>
            <a:pPr marL="742950" lvl="1" indent="-285750" fontAlgn="base">
              <a:buFont typeface="Arial" panose="020B0604020202020204" pitchFamily="34" charset="0"/>
              <a:buChar char="•"/>
            </a:pPr>
            <a:r>
              <a:rPr lang="en-GB" dirty="0">
                <a:solidFill>
                  <a:srgbClr val="000000"/>
                </a:solidFill>
                <a:latin typeface="Sassoon Infant Std" panose="020B0503020103030203" pitchFamily="34" charset="0"/>
                <a:ea typeface="Times New Roman" panose="02020603050405020304" pitchFamily="18" charset="0"/>
                <a:cs typeface="Arial" panose="020B0604020202020204" pitchFamily="34" charset="0"/>
              </a:rPr>
              <a:t>We Love to Read time</a:t>
            </a:r>
          </a:p>
          <a:p>
            <a:pPr marL="742950" lvl="1" indent="-285750" fontAlgn="base">
              <a:buFont typeface="Arial" panose="020B0604020202020204" pitchFamily="34" charset="0"/>
              <a:buChar char="•"/>
            </a:pPr>
            <a:r>
              <a:rPr lang="en-GB" dirty="0">
                <a:solidFill>
                  <a:srgbClr val="000000"/>
                </a:solidFill>
                <a:latin typeface="Sassoon Infant Std" panose="020B0503020103030203" pitchFamily="34" charset="0"/>
                <a:ea typeface="Times New Roman" panose="02020603050405020304" pitchFamily="18" charset="0"/>
                <a:cs typeface="Arial" panose="020B0604020202020204" pitchFamily="34" charset="0"/>
              </a:rPr>
              <a:t>The wider curriculum </a:t>
            </a:r>
          </a:p>
          <a:p>
            <a:pPr marL="742950" lvl="1" indent="-285750" fontAlgn="base">
              <a:buFont typeface="Arial" panose="020B0604020202020204" pitchFamily="34" charset="0"/>
              <a:buChar char="•"/>
            </a:pPr>
            <a:r>
              <a:rPr lang="en-GB" dirty="0">
                <a:solidFill>
                  <a:srgbClr val="000000"/>
                </a:solidFill>
                <a:latin typeface="Sassoon Infant Std" panose="020B0503020103030203" pitchFamily="34" charset="0"/>
                <a:ea typeface="Times New Roman" panose="02020603050405020304" pitchFamily="18" charset="0"/>
                <a:cs typeface="Arial" panose="020B0604020202020204" pitchFamily="34" charset="0"/>
              </a:rPr>
              <a:t>Enrichment</a:t>
            </a:r>
          </a:p>
        </p:txBody>
      </p:sp>
      <p:pic>
        <p:nvPicPr>
          <p:cNvPr id="2" name="Picture 1"/>
          <p:cNvPicPr>
            <a:picLocks noChangeAspect="1"/>
          </p:cNvPicPr>
          <p:nvPr/>
        </p:nvPicPr>
        <p:blipFill>
          <a:blip r:embed="rId2"/>
          <a:stretch>
            <a:fillRect/>
          </a:stretch>
        </p:blipFill>
        <p:spPr>
          <a:xfrm>
            <a:off x="5572696" y="3344778"/>
            <a:ext cx="4009955" cy="3219064"/>
          </a:xfrm>
          <a:prstGeom prst="rect">
            <a:avLst/>
          </a:prstGeom>
        </p:spPr>
      </p:pic>
      <p:pic>
        <p:nvPicPr>
          <p:cNvPr id="3" name="Picture 2"/>
          <p:cNvPicPr>
            <a:picLocks noChangeAspect="1"/>
          </p:cNvPicPr>
          <p:nvPr/>
        </p:nvPicPr>
        <p:blipFill>
          <a:blip r:embed="rId3"/>
          <a:stretch>
            <a:fillRect/>
          </a:stretch>
        </p:blipFill>
        <p:spPr>
          <a:xfrm>
            <a:off x="5572696" y="545673"/>
            <a:ext cx="4000500" cy="2761813"/>
          </a:xfrm>
          <a:prstGeom prst="rect">
            <a:avLst/>
          </a:prstGeom>
        </p:spPr>
      </p:pic>
    </p:spTree>
    <p:extLst>
      <p:ext uri="{BB962C8B-B14F-4D97-AF65-F5344CB8AC3E}">
        <p14:creationId xmlns:p14="http://schemas.microsoft.com/office/powerpoint/2010/main" val="22008028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281;p117">
            <a:extLst>
              <a:ext uri="{FF2B5EF4-FFF2-40B4-BE49-F238E27FC236}">
                <a16:creationId xmlns:a16="http://schemas.microsoft.com/office/drawing/2014/main" id="{36F3CD33-DE35-F5CF-F56B-1464FF924438}"/>
              </a:ext>
            </a:extLst>
          </p:cNvPr>
          <p:cNvSpPr/>
          <p:nvPr/>
        </p:nvSpPr>
        <p:spPr>
          <a:xfrm>
            <a:off x="141655" y="167229"/>
            <a:ext cx="1824437" cy="756889"/>
          </a:xfrm>
          <a:prstGeom prst="homePlate">
            <a:avLst>
              <a:gd name="adj" fmla="val 50000"/>
            </a:avLst>
          </a:prstGeom>
          <a:solidFill>
            <a:schemeClr val="tx2">
              <a:lumMod val="60000"/>
              <a:lumOff val="40000"/>
              <a:alpha val="620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TextBox 4">
            <a:extLst>
              <a:ext uri="{FF2B5EF4-FFF2-40B4-BE49-F238E27FC236}">
                <a16:creationId xmlns:a16="http://schemas.microsoft.com/office/drawing/2014/main" id="{4454F4F1-9BA7-05C5-2704-2175DBD9925C}"/>
              </a:ext>
            </a:extLst>
          </p:cNvPr>
          <p:cNvSpPr txBox="1"/>
          <p:nvPr/>
        </p:nvSpPr>
        <p:spPr>
          <a:xfrm>
            <a:off x="141654" y="185378"/>
            <a:ext cx="1606123" cy="830997"/>
          </a:xfrm>
          <a:prstGeom prst="rect">
            <a:avLst/>
          </a:prstGeom>
          <a:noFill/>
        </p:spPr>
        <p:txBody>
          <a:bodyPr wrap="square" rtlCol="0">
            <a:spAutoFit/>
          </a:bodyPr>
          <a:lstStyle/>
          <a:p>
            <a:pPr algn="ctr"/>
            <a:r>
              <a:rPr lang="en-GB" sz="2400" dirty="0">
                <a:latin typeface="Modern Love Caps" pitchFamily="82" charset="0"/>
              </a:rPr>
              <a:t>School Values</a:t>
            </a:r>
          </a:p>
        </p:txBody>
      </p:sp>
      <p:pic>
        <p:nvPicPr>
          <p:cNvPr id="6" name="Picture 5"/>
          <p:cNvPicPr>
            <a:picLocks noChangeAspect="1"/>
          </p:cNvPicPr>
          <p:nvPr/>
        </p:nvPicPr>
        <p:blipFill>
          <a:blip r:embed="rId2"/>
          <a:stretch>
            <a:fillRect/>
          </a:stretch>
        </p:blipFill>
        <p:spPr>
          <a:xfrm>
            <a:off x="141654" y="1125652"/>
            <a:ext cx="4334093" cy="2475599"/>
          </a:xfrm>
          <a:prstGeom prst="rect">
            <a:avLst/>
          </a:prstGeom>
        </p:spPr>
      </p:pic>
      <p:pic>
        <p:nvPicPr>
          <p:cNvPr id="7" name="Picture 6"/>
          <p:cNvPicPr>
            <a:picLocks noChangeAspect="1"/>
          </p:cNvPicPr>
          <p:nvPr/>
        </p:nvPicPr>
        <p:blipFill>
          <a:blip r:embed="rId3"/>
          <a:stretch>
            <a:fillRect/>
          </a:stretch>
        </p:blipFill>
        <p:spPr>
          <a:xfrm>
            <a:off x="2863016" y="2472128"/>
            <a:ext cx="4013893" cy="2476800"/>
          </a:xfrm>
          <a:prstGeom prst="rect">
            <a:avLst/>
          </a:prstGeom>
        </p:spPr>
      </p:pic>
      <p:pic>
        <p:nvPicPr>
          <p:cNvPr id="8" name="Picture 7"/>
          <p:cNvPicPr>
            <a:picLocks noChangeAspect="1"/>
          </p:cNvPicPr>
          <p:nvPr/>
        </p:nvPicPr>
        <p:blipFill>
          <a:blip r:embed="rId4"/>
          <a:stretch>
            <a:fillRect/>
          </a:stretch>
        </p:blipFill>
        <p:spPr>
          <a:xfrm>
            <a:off x="5729208" y="3805788"/>
            <a:ext cx="4176792" cy="2674793"/>
          </a:xfrm>
          <a:prstGeom prst="rect">
            <a:avLst/>
          </a:prstGeom>
        </p:spPr>
      </p:pic>
    </p:spTree>
    <p:extLst>
      <p:ext uri="{BB962C8B-B14F-4D97-AF65-F5344CB8AC3E}">
        <p14:creationId xmlns:p14="http://schemas.microsoft.com/office/powerpoint/2010/main" val="40056528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281;p117">
            <a:extLst>
              <a:ext uri="{FF2B5EF4-FFF2-40B4-BE49-F238E27FC236}">
                <a16:creationId xmlns:a16="http://schemas.microsoft.com/office/drawing/2014/main" id="{36F3CD33-DE35-F5CF-F56B-1464FF924438}"/>
              </a:ext>
            </a:extLst>
          </p:cNvPr>
          <p:cNvSpPr/>
          <p:nvPr/>
        </p:nvSpPr>
        <p:spPr>
          <a:xfrm>
            <a:off x="141655" y="167229"/>
            <a:ext cx="1824437" cy="756889"/>
          </a:xfrm>
          <a:prstGeom prst="homePlate">
            <a:avLst>
              <a:gd name="adj" fmla="val 50000"/>
            </a:avLst>
          </a:prstGeom>
          <a:solidFill>
            <a:schemeClr val="tx2">
              <a:lumMod val="60000"/>
              <a:lumOff val="40000"/>
              <a:alpha val="620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TextBox 4">
            <a:extLst>
              <a:ext uri="{FF2B5EF4-FFF2-40B4-BE49-F238E27FC236}">
                <a16:creationId xmlns:a16="http://schemas.microsoft.com/office/drawing/2014/main" id="{4454F4F1-9BA7-05C5-2704-2175DBD9925C}"/>
              </a:ext>
            </a:extLst>
          </p:cNvPr>
          <p:cNvSpPr txBox="1"/>
          <p:nvPr/>
        </p:nvSpPr>
        <p:spPr>
          <a:xfrm>
            <a:off x="141654" y="185378"/>
            <a:ext cx="1606123" cy="830997"/>
          </a:xfrm>
          <a:prstGeom prst="rect">
            <a:avLst/>
          </a:prstGeom>
          <a:noFill/>
        </p:spPr>
        <p:txBody>
          <a:bodyPr wrap="square" rtlCol="0">
            <a:spAutoFit/>
          </a:bodyPr>
          <a:lstStyle/>
          <a:p>
            <a:pPr algn="ctr"/>
            <a:r>
              <a:rPr lang="en-GB" sz="2400" dirty="0">
                <a:latin typeface="Modern Love Caps" pitchFamily="82" charset="0"/>
              </a:rPr>
              <a:t>Pillars of </a:t>
            </a:r>
          </a:p>
          <a:p>
            <a:pPr algn="ctr"/>
            <a:r>
              <a:rPr lang="en-GB" sz="2400" dirty="0">
                <a:latin typeface="Modern Love Caps" pitchFamily="82" charset="0"/>
              </a:rPr>
              <a:t>PD</a:t>
            </a:r>
          </a:p>
        </p:txBody>
      </p:sp>
      <p:pic>
        <p:nvPicPr>
          <p:cNvPr id="3074" name="Picture 2" descr="Pillar - Free architecture and city ic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889" y="2996072"/>
            <a:ext cx="1728000" cy="1728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Pillar - Free architecture and city ic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6011" y="2996072"/>
            <a:ext cx="1728000" cy="17280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Pillar - Free architecture and city ic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0911" y="2996072"/>
            <a:ext cx="1728000" cy="17280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Pillar - Free architecture and city ic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5811" y="2996072"/>
            <a:ext cx="1728000" cy="17280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Pillar - Free architecture and city ic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40711" y="2996072"/>
            <a:ext cx="1728000" cy="17280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Pillar - Free architecture and city ic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85611" y="2996072"/>
            <a:ext cx="1728000" cy="17280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Pillar - Free architecture and city ic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0511" y="2996072"/>
            <a:ext cx="1728000" cy="172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8636" y="4798363"/>
            <a:ext cx="1215189" cy="369332"/>
          </a:xfrm>
          <a:prstGeom prst="rect">
            <a:avLst/>
          </a:prstGeom>
          <a:noFill/>
        </p:spPr>
        <p:txBody>
          <a:bodyPr wrap="square" rtlCol="0">
            <a:spAutoFit/>
          </a:bodyPr>
          <a:lstStyle/>
          <a:p>
            <a:pPr algn="ctr"/>
            <a:r>
              <a:rPr lang="en-GB" dirty="0">
                <a:latin typeface="Sassoon Infant Std" panose="020B0503020103030203" pitchFamily="34" charset="0"/>
              </a:rPr>
              <a:t>RSE/PSHE</a:t>
            </a:r>
          </a:p>
        </p:txBody>
      </p:sp>
      <p:sp>
        <p:nvSpPr>
          <p:cNvPr id="15" name="TextBox 14"/>
          <p:cNvSpPr txBox="1"/>
          <p:nvPr/>
        </p:nvSpPr>
        <p:spPr>
          <a:xfrm>
            <a:off x="1262416" y="4782316"/>
            <a:ext cx="1215189" cy="369332"/>
          </a:xfrm>
          <a:prstGeom prst="rect">
            <a:avLst/>
          </a:prstGeom>
          <a:noFill/>
        </p:spPr>
        <p:txBody>
          <a:bodyPr wrap="square" rtlCol="0">
            <a:spAutoFit/>
          </a:bodyPr>
          <a:lstStyle/>
          <a:p>
            <a:pPr algn="ctr"/>
            <a:r>
              <a:rPr lang="en-GB" dirty="0">
                <a:latin typeface="Sassoon Infant Std" panose="020B0503020103030203" pitchFamily="34" charset="0"/>
              </a:rPr>
              <a:t>Citizenship</a:t>
            </a:r>
          </a:p>
        </p:txBody>
      </p:sp>
      <p:sp>
        <p:nvSpPr>
          <p:cNvPr id="16" name="TextBox 15"/>
          <p:cNvSpPr txBox="1"/>
          <p:nvPr/>
        </p:nvSpPr>
        <p:spPr>
          <a:xfrm>
            <a:off x="2538723" y="4787100"/>
            <a:ext cx="1215189" cy="369332"/>
          </a:xfrm>
          <a:prstGeom prst="rect">
            <a:avLst/>
          </a:prstGeom>
          <a:noFill/>
        </p:spPr>
        <p:txBody>
          <a:bodyPr wrap="square" rtlCol="0">
            <a:spAutoFit/>
          </a:bodyPr>
          <a:lstStyle/>
          <a:p>
            <a:pPr algn="ctr"/>
            <a:r>
              <a:rPr lang="en-GB" dirty="0">
                <a:latin typeface="Sassoon Infant Std" panose="020B0503020103030203" pitchFamily="34" charset="0"/>
              </a:rPr>
              <a:t>Character</a:t>
            </a:r>
          </a:p>
        </p:txBody>
      </p:sp>
      <p:sp>
        <p:nvSpPr>
          <p:cNvPr id="17" name="TextBox 16"/>
          <p:cNvSpPr txBox="1"/>
          <p:nvPr/>
        </p:nvSpPr>
        <p:spPr>
          <a:xfrm>
            <a:off x="3772503" y="4776491"/>
            <a:ext cx="1215189" cy="369332"/>
          </a:xfrm>
          <a:prstGeom prst="rect">
            <a:avLst/>
          </a:prstGeom>
          <a:noFill/>
        </p:spPr>
        <p:txBody>
          <a:bodyPr wrap="square" rtlCol="0">
            <a:spAutoFit/>
          </a:bodyPr>
          <a:lstStyle/>
          <a:p>
            <a:pPr algn="ctr"/>
            <a:r>
              <a:rPr lang="en-GB" dirty="0">
                <a:latin typeface="Sassoon Infant Std" panose="020B0503020103030203" pitchFamily="34" charset="0"/>
              </a:rPr>
              <a:t>Equality</a:t>
            </a:r>
          </a:p>
        </p:txBody>
      </p:sp>
      <p:sp>
        <p:nvSpPr>
          <p:cNvPr id="18" name="TextBox 17"/>
          <p:cNvSpPr txBox="1"/>
          <p:nvPr/>
        </p:nvSpPr>
        <p:spPr>
          <a:xfrm>
            <a:off x="5014175" y="4773667"/>
            <a:ext cx="1215189" cy="369332"/>
          </a:xfrm>
          <a:prstGeom prst="rect">
            <a:avLst/>
          </a:prstGeom>
          <a:noFill/>
        </p:spPr>
        <p:txBody>
          <a:bodyPr wrap="square" rtlCol="0">
            <a:spAutoFit/>
          </a:bodyPr>
          <a:lstStyle/>
          <a:p>
            <a:pPr algn="ctr"/>
            <a:r>
              <a:rPr lang="en-GB" dirty="0">
                <a:latin typeface="Sassoon Infant Std" panose="020B0503020103030203" pitchFamily="34" charset="0"/>
              </a:rPr>
              <a:t>FBV</a:t>
            </a:r>
          </a:p>
        </p:txBody>
      </p:sp>
      <p:sp>
        <p:nvSpPr>
          <p:cNvPr id="19" name="TextBox 18"/>
          <p:cNvSpPr txBox="1"/>
          <p:nvPr/>
        </p:nvSpPr>
        <p:spPr>
          <a:xfrm>
            <a:off x="6282590" y="4724072"/>
            <a:ext cx="1215189" cy="646331"/>
          </a:xfrm>
          <a:prstGeom prst="rect">
            <a:avLst/>
          </a:prstGeom>
          <a:noFill/>
        </p:spPr>
        <p:txBody>
          <a:bodyPr wrap="square" rtlCol="0">
            <a:spAutoFit/>
          </a:bodyPr>
          <a:lstStyle/>
          <a:p>
            <a:pPr algn="ctr"/>
            <a:r>
              <a:rPr lang="en-GB" dirty="0">
                <a:latin typeface="Sassoon Infant Std" panose="020B0503020103030203" pitchFamily="34" charset="0"/>
              </a:rPr>
              <a:t>Extra-</a:t>
            </a:r>
          </a:p>
          <a:p>
            <a:pPr algn="ctr"/>
            <a:r>
              <a:rPr lang="en-GB" dirty="0">
                <a:latin typeface="Sassoon Infant Std" panose="020B0503020103030203" pitchFamily="34" charset="0"/>
              </a:rPr>
              <a:t>Curricular</a:t>
            </a:r>
          </a:p>
        </p:txBody>
      </p:sp>
      <p:sp>
        <p:nvSpPr>
          <p:cNvPr id="20" name="TextBox 19"/>
          <p:cNvSpPr txBox="1"/>
          <p:nvPr/>
        </p:nvSpPr>
        <p:spPr>
          <a:xfrm>
            <a:off x="7486915" y="4763987"/>
            <a:ext cx="1215189" cy="369332"/>
          </a:xfrm>
          <a:prstGeom prst="rect">
            <a:avLst/>
          </a:prstGeom>
          <a:noFill/>
        </p:spPr>
        <p:txBody>
          <a:bodyPr wrap="square" rtlCol="0">
            <a:spAutoFit/>
          </a:bodyPr>
          <a:lstStyle/>
          <a:p>
            <a:pPr algn="ctr"/>
            <a:r>
              <a:rPr lang="en-GB" dirty="0">
                <a:latin typeface="Sassoon Infant Std" panose="020B0503020103030203" pitchFamily="34" charset="0"/>
              </a:rPr>
              <a:t>Careers</a:t>
            </a:r>
          </a:p>
        </p:txBody>
      </p:sp>
      <p:pic>
        <p:nvPicPr>
          <p:cNvPr id="3076" name="Picture 4" descr="Peop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618" y="2086640"/>
            <a:ext cx="857226" cy="857227"/>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Nation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1588" y="2086853"/>
            <a:ext cx="856799" cy="85680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Person "/>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86511" y="2086853"/>
            <a:ext cx="856799" cy="856800"/>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Human rights "/>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12116" y="2086640"/>
            <a:ext cx="856799" cy="856800"/>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Union jack "/>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72188" y="2086640"/>
            <a:ext cx="856799" cy="856800"/>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Extracurricular "/>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18766" y="2086640"/>
            <a:ext cx="856799" cy="856800"/>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16" descr="Success "/>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666111" y="2086640"/>
            <a:ext cx="856799" cy="85680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Pillar - Free architecture and city ic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75413" y="2996072"/>
            <a:ext cx="1728000" cy="1728000"/>
          </a:xfrm>
          <a:prstGeom prst="rect">
            <a:avLst/>
          </a:prstGeom>
          <a:noFill/>
          <a:extLst>
            <a:ext uri="{909E8E84-426E-40DD-AFC4-6F175D3DCCD1}">
              <a14:hiddenFill xmlns:a14="http://schemas.microsoft.com/office/drawing/2010/main">
                <a:solidFill>
                  <a:srgbClr val="FFFFFF"/>
                </a:solidFill>
              </a14:hiddenFill>
            </a:ext>
          </a:extLst>
        </p:spPr>
      </p:pic>
      <p:pic>
        <p:nvPicPr>
          <p:cNvPr id="3090" name="Picture 18" descr="Healthy "/>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911013" y="2086640"/>
            <a:ext cx="856799" cy="856800"/>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p:cNvSpPr txBox="1"/>
          <p:nvPr/>
        </p:nvSpPr>
        <p:spPr>
          <a:xfrm>
            <a:off x="8690811" y="4763987"/>
            <a:ext cx="1215189" cy="646331"/>
          </a:xfrm>
          <a:prstGeom prst="rect">
            <a:avLst/>
          </a:prstGeom>
          <a:noFill/>
        </p:spPr>
        <p:txBody>
          <a:bodyPr wrap="square" rtlCol="0">
            <a:spAutoFit/>
          </a:bodyPr>
          <a:lstStyle/>
          <a:p>
            <a:pPr algn="ctr"/>
            <a:r>
              <a:rPr lang="en-GB" dirty="0">
                <a:latin typeface="Sassoon Infant Std" panose="020B0503020103030203" pitchFamily="34" charset="0"/>
              </a:rPr>
              <a:t>Healthy</a:t>
            </a:r>
          </a:p>
          <a:p>
            <a:pPr algn="ctr"/>
            <a:r>
              <a:rPr lang="en-GB" dirty="0">
                <a:latin typeface="Sassoon Infant Std" panose="020B0503020103030203" pitchFamily="34" charset="0"/>
              </a:rPr>
              <a:t>Lifestyle</a:t>
            </a:r>
          </a:p>
        </p:txBody>
      </p:sp>
    </p:spTree>
    <p:extLst>
      <p:ext uri="{BB962C8B-B14F-4D97-AF65-F5344CB8AC3E}">
        <p14:creationId xmlns:p14="http://schemas.microsoft.com/office/powerpoint/2010/main" val="10967944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281;p117">
            <a:extLst>
              <a:ext uri="{FF2B5EF4-FFF2-40B4-BE49-F238E27FC236}">
                <a16:creationId xmlns:a16="http://schemas.microsoft.com/office/drawing/2014/main" id="{36F3CD33-DE35-F5CF-F56B-1464FF924438}"/>
              </a:ext>
            </a:extLst>
          </p:cNvPr>
          <p:cNvSpPr/>
          <p:nvPr/>
        </p:nvSpPr>
        <p:spPr>
          <a:xfrm>
            <a:off x="141655" y="167229"/>
            <a:ext cx="1824437" cy="756889"/>
          </a:xfrm>
          <a:prstGeom prst="homePlate">
            <a:avLst>
              <a:gd name="adj" fmla="val 50000"/>
            </a:avLst>
          </a:prstGeom>
          <a:solidFill>
            <a:schemeClr val="tx2">
              <a:lumMod val="60000"/>
              <a:lumOff val="40000"/>
              <a:alpha val="620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TextBox 4">
            <a:extLst>
              <a:ext uri="{FF2B5EF4-FFF2-40B4-BE49-F238E27FC236}">
                <a16:creationId xmlns:a16="http://schemas.microsoft.com/office/drawing/2014/main" id="{4454F4F1-9BA7-05C5-2704-2175DBD9925C}"/>
              </a:ext>
            </a:extLst>
          </p:cNvPr>
          <p:cNvSpPr txBox="1"/>
          <p:nvPr/>
        </p:nvSpPr>
        <p:spPr>
          <a:xfrm>
            <a:off x="141654" y="185378"/>
            <a:ext cx="1606123" cy="830997"/>
          </a:xfrm>
          <a:prstGeom prst="rect">
            <a:avLst/>
          </a:prstGeom>
          <a:noFill/>
        </p:spPr>
        <p:txBody>
          <a:bodyPr wrap="square" rtlCol="0">
            <a:spAutoFit/>
          </a:bodyPr>
          <a:lstStyle/>
          <a:p>
            <a:pPr algn="ctr"/>
            <a:r>
              <a:rPr lang="en-GB" sz="2400" dirty="0">
                <a:latin typeface="Modern Love Caps" pitchFamily="82" charset="0"/>
              </a:rPr>
              <a:t>PSHE/</a:t>
            </a:r>
          </a:p>
          <a:p>
            <a:pPr algn="ctr"/>
            <a:r>
              <a:rPr lang="en-GB" sz="2400" dirty="0">
                <a:latin typeface="Modern Love Caps" pitchFamily="82" charset="0"/>
              </a:rPr>
              <a:t>RSE</a:t>
            </a:r>
          </a:p>
        </p:txBody>
      </p:sp>
      <p:pic>
        <p:nvPicPr>
          <p:cNvPr id="25" name="Picture 4" descr="Peop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2713" y="126378"/>
            <a:ext cx="857226" cy="85722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24825" y="1251936"/>
            <a:ext cx="9512469" cy="5375189"/>
          </a:xfrm>
          <a:prstGeom prst="rect">
            <a:avLst/>
          </a:prstGeom>
        </p:spPr>
        <p:txBody>
          <a:bodyPr wrap="square">
            <a:spAutoFit/>
          </a:bodyPr>
          <a:lstStyle/>
          <a:p>
            <a:pPr marL="285750" indent="-285750">
              <a:lnSpc>
                <a:spcPct val="107000"/>
              </a:lnSpc>
              <a:spcBef>
                <a:spcPts val="1500"/>
              </a:spcBef>
              <a:spcAft>
                <a:spcPts val="1500"/>
              </a:spcAft>
              <a:buFont typeface="Arial" panose="020B0604020202020204" pitchFamily="34" charset="0"/>
              <a:buChar char="•"/>
            </a:pPr>
            <a:r>
              <a:rPr lang="en-GB" dirty="0">
                <a:latin typeface="Sassoon Infant Std" panose="020B0503020103030203" pitchFamily="34" charset="0"/>
                <a:ea typeface="Times New Roman" panose="02020603050405020304" pitchFamily="18" charset="0"/>
                <a:cs typeface="Arial" panose="020B0604020202020204" pitchFamily="34" charset="0"/>
              </a:rPr>
              <a:t>Six key themes running through our progressively planned PSHE curriculum (R-Y6):</a:t>
            </a:r>
          </a:p>
          <a:p>
            <a:pPr marL="285750" indent="-285750">
              <a:lnSpc>
                <a:spcPct val="107000"/>
              </a:lnSpc>
              <a:spcBef>
                <a:spcPts val="1500"/>
              </a:spcBef>
              <a:spcAft>
                <a:spcPts val="1500"/>
              </a:spcAft>
              <a:buFont typeface="Arial" panose="020B0604020202020204" pitchFamily="34" charset="0"/>
              <a:buChar char="•"/>
            </a:pPr>
            <a:endParaRPr lang="en-GB" dirty="0">
              <a:latin typeface="Sassoon Infant Std" panose="020B0503020103030203" pitchFamily="34" charset="0"/>
              <a:ea typeface="Times New Roman" panose="02020603050405020304" pitchFamily="18" charset="0"/>
              <a:cs typeface="Arial" panose="020B0604020202020204" pitchFamily="34" charset="0"/>
            </a:endParaRPr>
          </a:p>
          <a:p>
            <a:pPr marL="285750" indent="-285750">
              <a:lnSpc>
                <a:spcPct val="107000"/>
              </a:lnSpc>
              <a:spcBef>
                <a:spcPts val="1500"/>
              </a:spcBef>
              <a:spcAft>
                <a:spcPts val="1500"/>
              </a:spcAft>
              <a:buFont typeface="Arial" panose="020B0604020202020204" pitchFamily="34" charset="0"/>
              <a:buChar char="•"/>
            </a:pPr>
            <a:endParaRPr lang="en-GB" dirty="0">
              <a:latin typeface="Sassoon Infant Std" panose="020B0503020103030203" pitchFamily="34" charset="0"/>
              <a:ea typeface="Times New Roman" panose="02020603050405020304" pitchFamily="18" charset="0"/>
              <a:cs typeface="Arial" panose="020B0604020202020204" pitchFamily="34" charset="0"/>
            </a:endParaRPr>
          </a:p>
          <a:p>
            <a:pPr>
              <a:lnSpc>
                <a:spcPct val="107000"/>
              </a:lnSpc>
              <a:spcBef>
                <a:spcPts val="1500"/>
              </a:spcBef>
              <a:spcAft>
                <a:spcPts val="1500"/>
              </a:spcAft>
            </a:pPr>
            <a:endParaRPr lang="en-GB" dirty="0">
              <a:latin typeface="Sassoon Infant Std" panose="020B0503020103030203" pitchFamily="34" charset="0"/>
              <a:ea typeface="Times New Roman" panose="02020603050405020304" pitchFamily="18" charset="0"/>
              <a:cs typeface="Arial" panose="020B0604020202020204" pitchFamily="34" charset="0"/>
            </a:endParaRPr>
          </a:p>
          <a:p>
            <a:pPr marL="285750" indent="-285750">
              <a:spcBef>
                <a:spcPts val="1500"/>
              </a:spcBef>
              <a:spcAft>
                <a:spcPts val="1500"/>
              </a:spcAft>
              <a:buFont typeface="Arial" panose="020B0604020202020204" pitchFamily="34" charset="0"/>
              <a:buChar char="•"/>
            </a:pPr>
            <a:r>
              <a:rPr lang="en-GB" dirty="0">
                <a:latin typeface="Sassoon Infant Std" panose="020B0503020103030203" pitchFamily="34" charset="0"/>
                <a:ea typeface="Times New Roman" panose="02020603050405020304" pitchFamily="18" charset="0"/>
                <a:cs typeface="Arial" panose="020B0604020202020204" pitchFamily="34" charset="0"/>
              </a:rPr>
              <a:t>Revisited and built upon across school – develops progressively. </a:t>
            </a:r>
            <a:r>
              <a:rPr lang="en-GB" dirty="0">
                <a:latin typeface="Sassoon Infant Std" panose="020B0503020103030203" pitchFamily="34" charset="0"/>
              </a:rPr>
              <a:t>Recognise that these themes overlap, however each unit of work focuses in on the main theme. </a:t>
            </a:r>
          </a:p>
          <a:p>
            <a:pPr marL="285750" indent="-285750">
              <a:spcBef>
                <a:spcPts val="1500"/>
              </a:spcBef>
              <a:spcAft>
                <a:spcPts val="1500"/>
              </a:spcAft>
              <a:buFont typeface="Arial" panose="020B0604020202020204" pitchFamily="34" charset="0"/>
              <a:buChar char="•"/>
            </a:pPr>
            <a:r>
              <a:rPr lang="en-GB" dirty="0">
                <a:latin typeface="Sassoon Infant Std" panose="020B0503020103030203" pitchFamily="34" charset="0"/>
              </a:rPr>
              <a:t>Six key skills that children develop through PSHE:</a:t>
            </a:r>
          </a:p>
          <a:p>
            <a:pPr marL="285750" indent="-285750">
              <a:spcBef>
                <a:spcPts val="1500"/>
              </a:spcBef>
              <a:spcAft>
                <a:spcPts val="1500"/>
              </a:spcAft>
              <a:buFont typeface="Arial" panose="020B0604020202020204" pitchFamily="34" charset="0"/>
              <a:buChar char="•"/>
            </a:pPr>
            <a:endParaRPr lang="en-GB" dirty="0">
              <a:latin typeface="Sassoon Infant Std" panose="020B0503020103030203" pitchFamily="34" charset="0"/>
              <a:ea typeface="Times New Roman" panose="02020603050405020304" pitchFamily="18" charset="0"/>
              <a:cs typeface="Arial" panose="020B0604020202020204" pitchFamily="34" charset="0"/>
            </a:endParaRPr>
          </a:p>
          <a:p>
            <a:pPr marL="285750" indent="-285750">
              <a:lnSpc>
                <a:spcPct val="107000"/>
              </a:lnSpc>
              <a:spcBef>
                <a:spcPts val="1500"/>
              </a:spcBef>
              <a:spcAft>
                <a:spcPts val="1500"/>
              </a:spcAft>
              <a:buFont typeface="Arial" panose="020B0604020202020204" pitchFamily="34" charset="0"/>
              <a:buChar char="•"/>
            </a:pPr>
            <a:endParaRPr lang="en-GB" dirty="0">
              <a:latin typeface="Sassoon Infant Std" panose="020B0503020103030203" pitchFamily="34" charset="0"/>
              <a:ea typeface="Times New Roman" panose="02020603050405020304" pitchFamily="18" charset="0"/>
              <a:cs typeface="Arial" panose="020B0604020202020204" pitchFamily="34" charset="0"/>
            </a:endParaRPr>
          </a:p>
        </p:txBody>
      </p:sp>
      <p:sp>
        <p:nvSpPr>
          <p:cNvPr id="27" name="Hexagon 26">
            <a:extLst>
              <a:ext uri="{FF2B5EF4-FFF2-40B4-BE49-F238E27FC236}">
                <a16:creationId xmlns:a16="http://schemas.microsoft.com/office/drawing/2014/main" id="{68B9D580-2E18-06C7-4657-84218105950D}"/>
              </a:ext>
            </a:extLst>
          </p:cNvPr>
          <p:cNvSpPr/>
          <p:nvPr/>
        </p:nvSpPr>
        <p:spPr>
          <a:xfrm>
            <a:off x="305194" y="1988689"/>
            <a:ext cx="1232590" cy="1080655"/>
          </a:xfrm>
          <a:prstGeom prst="hexagon">
            <a:avLst/>
          </a:prstGeom>
          <a:solidFill>
            <a:srgbClr val="90B7DD"/>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Box 27">
            <a:extLst>
              <a:ext uri="{FF2B5EF4-FFF2-40B4-BE49-F238E27FC236}">
                <a16:creationId xmlns:a16="http://schemas.microsoft.com/office/drawing/2014/main" id="{09E9B249-52EC-4782-5C47-377830C4F5B4}"/>
              </a:ext>
            </a:extLst>
          </p:cNvPr>
          <p:cNvSpPr txBox="1"/>
          <p:nvPr/>
        </p:nvSpPr>
        <p:spPr>
          <a:xfrm>
            <a:off x="9270" y="3097626"/>
            <a:ext cx="1824438" cy="461665"/>
          </a:xfrm>
          <a:prstGeom prst="rect">
            <a:avLst/>
          </a:prstGeom>
          <a:noFill/>
        </p:spPr>
        <p:txBody>
          <a:bodyPr wrap="square">
            <a:spAutoFit/>
          </a:bodyPr>
          <a:lstStyle/>
          <a:p>
            <a:pPr algn="ctr"/>
            <a:r>
              <a:rPr lang="en-GB" sz="1200" dirty="0">
                <a:effectLst/>
                <a:latin typeface="Sassoon Infant Std" panose="020B0503020103030203" pitchFamily="34" charset="0"/>
                <a:ea typeface="Noteworthy Light" panose="02000400000000000000" pitchFamily="2" charset="77"/>
              </a:rPr>
              <a:t>Rights </a:t>
            </a:r>
          </a:p>
          <a:p>
            <a:pPr algn="ctr"/>
            <a:r>
              <a:rPr lang="en-GB" sz="1200" dirty="0">
                <a:effectLst/>
                <a:latin typeface="Sassoon Infant Std" panose="020B0503020103030203" pitchFamily="34" charset="0"/>
                <a:ea typeface="Noteworthy Light" panose="02000400000000000000" pitchFamily="2" charset="77"/>
              </a:rPr>
              <a:t>and Responsibilities</a:t>
            </a:r>
            <a:endParaRPr lang="en-GB" sz="1200" dirty="0">
              <a:latin typeface="Sassoon Infant Std" panose="020B0503020103030203" pitchFamily="34" charset="0"/>
              <a:ea typeface="Noteworthy Light" panose="02000400000000000000" pitchFamily="2" charset="77"/>
            </a:endParaRPr>
          </a:p>
        </p:txBody>
      </p:sp>
      <p:sp>
        <p:nvSpPr>
          <p:cNvPr id="29" name="Hexagon 28">
            <a:extLst>
              <a:ext uri="{FF2B5EF4-FFF2-40B4-BE49-F238E27FC236}">
                <a16:creationId xmlns:a16="http://schemas.microsoft.com/office/drawing/2014/main" id="{CDEE53FF-8BF2-D8B6-B265-EB0118E59005}"/>
              </a:ext>
            </a:extLst>
          </p:cNvPr>
          <p:cNvSpPr/>
          <p:nvPr/>
        </p:nvSpPr>
        <p:spPr>
          <a:xfrm>
            <a:off x="1911370" y="1988688"/>
            <a:ext cx="1232590" cy="1080655"/>
          </a:xfrm>
          <a:prstGeom prst="hexagon">
            <a:avLst/>
          </a:prstGeom>
          <a:solidFill>
            <a:srgbClr val="F8A3B2"/>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TextBox 29">
            <a:extLst>
              <a:ext uri="{FF2B5EF4-FFF2-40B4-BE49-F238E27FC236}">
                <a16:creationId xmlns:a16="http://schemas.microsoft.com/office/drawing/2014/main" id="{0330332E-7B7A-160D-4E91-2369338B41D5}"/>
              </a:ext>
            </a:extLst>
          </p:cNvPr>
          <p:cNvSpPr txBox="1"/>
          <p:nvPr/>
        </p:nvSpPr>
        <p:spPr>
          <a:xfrm>
            <a:off x="1574034" y="3110883"/>
            <a:ext cx="1824438" cy="461665"/>
          </a:xfrm>
          <a:prstGeom prst="rect">
            <a:avLst/>
          </a:prstGeom>
          <a:noFill/>
        </p:spPr>
        <p:txBody>
          <a:bodyPr wrap="square">
            <a:spAutoFit/>
          </a:bodyPr>
          <a:lstStyle/>
          <a:p>
            <a:pPr algn="ctr"/>
            <a:r>
              <a:rPr lang="en-GB" sz="1200" dirty="0">
                <a:effectLst/>
                <a:latin typeface="Sassoon Infant Std" panose="020B0503020103030203" pitchFamily="34" charset="0"/>
                <a:ea typeface="Noteworthy Light" panose="02000400000000000000" pitchFamily="2" charset="77"/>
              </a:rPr>
              <a:t>Feelings</a:t>
            </a:r>
          </a:p>
          <a:p>
            <a:pPr algn="ctr"/>
            <a:r>
              <a:rPr lang="en-GB" sz="1200" dirty="0">
                <a:latin typeface="Sassoon Infant Std" panose="020B0503020103030203" pitchFamily="34" charset="0"/>
                <a:ea typeface="Noteworthy Light" panose="02000400000000000000" pitchFamily="2" charset="77"/>
              </a:rPr>
              <a:t>and Friendships</a:t>
            </a:r>
          </a:p>
        </p:txBody>
      </p:sp>
      <p:sp>
        <p:nvSpPr>
          <p:cNvPr id="31" name="Hexagon 30">
            <a:extLst>
              <a:ext uri="{FF2B5EF4-FFF2-40B4-BE49-F238E27FC236}">
                <a16:creationId xmlns:a16="http://schemas.microsoft.com/office/drawing/2014/main" id="{DD7413B0-0A7F-1728-6BBA-2C40CBFDB7AE}"/>
              </a:ext>
            </a:extLst>
          </p:cNvPr>
          <p:cNvSpPr/>
          <p:nvPr/>
        </p:nvSpPr>
        <p:spPr>
          <a:xfrm>
            <a:off x="3517546" y="1982193"/>
            <a:ext cx="1232590" cy="1080655"/>
          </a:xfrm>
          <a:prstGeom prst="hexagon">
            <a:avLst/>
          </a:prstGeom>
          <a:solidFill>
            <a:srgbClr val="FAF3AB"/>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TextBox 31">
            <a:extLst>
              <a:ext uri="{FF2B5EF4-FFF2-40B4-BE49-F238E27FC236}">
                <a16:creationId xmlns:a16="http://schemas.microsoft.com/office/drawing/2014/main" id="{5606052C-6291-D60F-E110-886309F850C1}"/>
              </a:ext>
            </a:extLst>
          </p:cNvPr>
          <p:cNvSpPr txBox="1"/>
          <p:nvPr/>
        </p:nvSpPr>
        <p:spPr>
          <a:xfrm>
            <a:off x="3221622" y="3120762"/>
            <a:ext cx="1824438" cy="461665"/>
          </a:xfrm>
          <a:prstGeom prst="rect">
            <a:avLst/>
          </a:prstGeom>
          <a:noFill/>
        </p:spPr>
        <p:txBody>
          <a:bodyPr wrap="square">
            <a:spAutoFit/>
          </a:bodyPr>
          <a:lstStyle/>
          <a:p>
            <a:pPr algn="ctr"/>
            <a:r>
              <a:rPr lang="en-GB" sz="1200" dirty="0">
                <a:effectLst/>
                <a:latin typeface="Sassoon Infant Std" panose="020B0503020103030203" pitchFamily="34" charset="0"/>
                <a:ea typeface="Noteworthy Light" panose="02000400000000000000" pitchFamily="2" charset="77"/>
              </a:rPr>
              <a:t>Money</a:t>
            </a:r>
          </a:p>
          <a:p>
            <a:pPr algn="ctr"/>
            <a:r>
              <a:rPr lang="en-GB" sz="1200" dirty="0">
                <a:latin typeface="Sassoon Infant Std" panose="020B0503020103030203" pitchFamily="34" charset="0"/>
                <a:ea typeface="Noteworthy Light" panose="02000400000000000000" pitchFamily="2" charset="77"/>
              </a:rPr>
              <a:t>and Finance</a:t>
            </a:r>
          </a:p>
        </p:txBody>
      </p:sp>
      <p:sp>
        <p:nvSpPr>
          <p:cNvPr id="33" name="Hexagon 32">
            <a:extLst>
              <a:ext uri="{FF2B5EF4-FFF2-40B4-BE49-F238E27FC236}">
                <a16:creationId xmlns:a16="http://schemas.microsoft.com/office/drawing/2014/main" id="{D0AC0D41-1E52-D6B6-D37F-A0791218974A}"/>
              </a:ext>
            </a:extLst>
          </p:cNvPr>
          <p:cNvSpPr/>
          <p:nvPr/>
        </p:nvSpPr>
        <p:spPr>
          <a:xfrm>
            <a:off x="5123722" y="1982192"/>
            <a:ext cx="1232590" cy="1080655"/>
          </a:xfrm>
          <a:prstGeom prst="hexagon">
            <a:avLst/>
          </a:prstGeom>
          <a:solidFill>
            <a:srgbClr val="CCB0D7"/>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TextBox 33">
            <a:extLst>
              <a:ext uri="{FF2B5EF4-FFF2-40B4-BE49-F238E27FC236}">
                <a16:creationId xmlns:a16="http://schemas.microsoft.com/office/drawing/2014/main" id="{0B477441-6FC5-29BC-150F-1C9AB5384DFB}"/>
              </a:ext>
            </a:extLst>
          </p:cNvPr>
          <p:cNvSpPr txBox="1"/>
          <p:nvPr/>
        </p:nvSpPr>
        <p:spPr>
          <a:xfrm>
            <a:off x="4869210" y="3110882"/>
            <a:ext cx="1824438" cy="461665"/>
          </a:xfrm>
          <a:prstGeom prst="rect">
            <a:avLst/>
          </a:prstGeom>
          <a:noFill/>
        </p:spPr>
        <p:txBody>
          <a:bodyPr wrap="square">
            <a:spAutoFit/>
          </a:bodyPr>
          <a:lstStyle/>
          <a:p>
            <a:pPr algn="ctr"/>
            <a:r>
              <a:rPr lang="en-GB" sz="1200" dirty="0">
                <a:effectLst/>
                <a:latin typeface="Sassoon Infant Std" panose="020B0503020103030203" pitchFamily="34" charset="0"/>
                <a:ea typeface="Noteworthy Light" panose="02000400000000000000" pitchFamily="2" charset="77"/>
              </a:rPr>
              <a:t>Health</a:t>
            </a:r>
          </a:p>
          <a:p>
            <a:pPr algn="ctr"/>
            <a:r>
              <a:rPr lang="en-GB" sz="1200" dirty="0">
                <a:latin typeface="Sassoon Infant Std" panose="020B0503020103030203" pitchFamily="34" charset="0"/>
                <a:ea typeface="Noteworthy Light" panose="02000400000000000000" pitchFamily="2" charset="77"/>
              </a:rPr>
              <a:t>and Wellbeing</a:t>
            </a:r>
          </a:p>
        </p:txBody>
      </p:sp>
      <p:sp>
        <p:nvSpPr>
          <p:cNvPr id="35" name="Hexagon 34">
            <a:extLst>
              <a:ext uri="{FF2B5EF4-FFF2-40B4-BE49-F238E27FC236}">
                <a16:creationId xmlns:a16="http://schemas.microsoft.com/office/drawing/2014/main" id="{09E02152-556E-6EB8-74D1-DBF1E3CF563A}"/>
              </a:ext>
            </a:extLst>
          </p:cNvPr>
          <p:cNvSpPr/>
          <p:nvPr/>
        </p:nvSpPr>
        <p:spPr>
          <a:xfrm>
            <a:off x="6729898" y="1943753"/>
            <a:ext cx="1232590" cy="1080655"/>
          </a:xfrm>
          <a:prstGeom prst="hexagon">
            <a:avLst/>
          </a:prstGeom>
          <a:solidFill>
            <a:srgbClr val="FEA482"/>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TextBox 35">
            <a:extLst>
              <a:ext uri="{FF2B5EF4-FFF2-40B4-BE49-F238E27FC236}">
                <a16:creationId xmlns:a16="http://schemas.microsoft.com/office/drawing/2014/main" id="{4C6FE6C5-728C-E90E-7505-DB5F33C03A45}"/>
              </a:ext>
            </a:extLst>
          </p:cNvPr>
          <p:cNvSpPr txBox="1"/>
          <p:nvPr/>
        </p:nvSpPr>
        <p:spPr>
          <a:xfrm>
            <a:off x="6438429" y="3097626"/>
            <a:ext cx="1824438" cy="276999"/>
          </a:xfrm>
          <a:prstGeom prst="rect">
            <a:avLst/>
          </a:prstGeom>
          <a:noFill/>
        </p:spPr>
        <p:txBody>
          <a:bodyPr wrap="square">
            <a:spAutoFit/>
          </a:bodyPr>
          <a:lstStyle/>
          <a:p>
            <a:pPr algn="ctr"/>
            <a:r>
              <a:rPr lang="en-GB" sz="1200" dirty="0">
                <a:effectLst/>
                <a:latin typeface="Sassoon Infant Std" panose="020B0503020103030203" pitchFamily="34" charset="0"/>
                <a:ea typeface="Noteworthy Light" panose="02000400000000000000" pitchFamily="2" charset="77"/>
              </a:rPr>
              <a:t>Identity</a:t>
            </a:r>
            <a:endParaRPr lang="en-GB" sz="1200" dirty="0">
              <a:latin typeface="Sassoon Infant Std" panose="020B0503020103030203" pitchFamily="34" charset="0"/>
              <a:ea typeface="Noteworthy Light" panose="02000400000000000000" pitchFamily="2" charset="77"/>
            </a:endParaRPr>
          </a:p>
        </p:txBody>
      </p:sp>
      <p:sp>
        <p:nvSpPr>
          <p:cNvPr id="37" name="Hexagon 36">
            <a:extLst>
              <a:ext uri="{FF2B5EF4-FFF2-40B4-BE49-F238E27FC236}">
                <a16:creationId xmlns:a16="http://schemas.microsoft.com/office/drawing/2014/main" id="{78CC07DF-0F63-F6D1-3842-D556777CA6EE}"/>
              </a:ext>
            </a:extLst>
          </p:cNvPr>
          <p:cNvSpPr/>
          <p:nvPr/>
        </p:nvSpPr>
        <p:spPr>
          <a:xfrm>
            <a:off x="8335547" y="1943752"/>
            <a:ext cx="1232590" cy="1080655"/>
          </a:xfrm>
          <a:prstGeom prst="hexagon">
            <a:avLst/>
          </a:prstGeom>
          <a:solidFill>
            <a:srgbClr val="8ACAB2"/>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TextBox 37">
            <a:extLst>
              <a:ext uri="{FF2B5EF4-FFF2-40B4-BE49-F238E27FC236}">
                <a16:creationId xmlns:a16="http://schemas.microsoft.com/office/drawing/2014/main" id="{6537A731-D0F4-9C19-49EA-582F44F05157}"/>
              </a:ext>
            </a:extLst>
          </p:cNvPr>
          <p:cNvSpPr txBox="1"/>
          <p:nvPr/>
        </p:nvSpPr>
        <p:spPr>
          <a:xfrm>
            <a:off x="8081562" y="3104254"/>
            <a:ext cx="1824438" cy="461665"/>
          </a:xfrm>
          <a:prstGeom prst="rect">
            <a:avLst/>
          </a:prstGeom>
          <a:noFill/>
        </p:spPr>
        <p:txBody>
          <a:bodyPr wrap="square">
            <a:spAutoFit/>
          </a:bodyPr>
          <a:lstStyle/>
          <a:p>
            <a:pPr algn="ctr"/>
            <a:r>
              <a:rPr lang="en-GB" sz="1200" dirty="0">
                <a:effectLst/>
                <a:latin typeface="Sassoon Infant Std" panose="020B0503020103030203" pitchFamily="34" charset="0"/>
                <a:ea typeface="Noteworthy Light" panose="02000400000000000000" pitchFamily="2" charset="77"/>
              </a:rPr>
              <a:t>Safety </a:t>
            </a:r>
          </a:p>
          <a:p>
            <a:pPr algn="ctr"/>
            <a:r>
              <a:rPr lang="en-GB" sz="1200" dirty="0">
                <a:effectLst/>
                <a:latin typeface="Sassoon Infant Std" panose="020B0503020103030203" pitchFamily="34" charset="0"/>
                <a:ea typeface="Noteworthy Light" panose="02000400000000000000" pitchFamily="2" charset="77"/>
              </a:rPr>
              <a:t>and Risk</a:t>
            </a:r>
            <a:endParaRPr lang="en-GB" sz="1200" dirty="0">
              <a:latin typeface="Sassoon Infant Std" panose="020B0503020103030203" pitchFamily="34" charset="0"/>
              <a:ea typeface="Noteworthy Light" panose="02000400000000000000" pitchFamily="2" charset="77"/>
            </a:endParaRPr>
          </a:p>
        </p:txBody>
      </p:sp>
      <p:pic>
        <p:nvPicPr>
          <p:cNvPr id="39" name="Picture 6" descr="Friendship ">
            <a:extLst>
              <a:ext uri="{FF2B5EF4-FFF2-40B4-BE49-F238E27FC236}">
                <a16:creationId xmlns:a16="http://schemas.microsoft.com/office/drawing/2014/main" id="{AAE39DD0-1E2D-6F4A-AD39-DAC75D9850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1895" y="2148722"/>
            <a:ext cx="751012" cy="751012"/>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18" descr="Healthy ">
            <a:extLst>
              <a:ext uri="{FF2B5EF4-FFF2-40B4-BE49-F238E27FC236}">
                <a16:creationId xmlns:a16="http://schemas.microsoft.com/office/drawing/2014/main" id="{07D6DA76-0AFC-C2CA-6279-6257776800A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59093" y="2100398"/>
            <a:ext cx="761320" cy="761320"/>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40">
            <a:extLst>
              <a:ext uri="{FF2B5EF4-FFF2-40B4-BE49-F238E27FC236}">
                <a16:creationId xmlns:a16="http://schemas.microsoft.com/office/drawing/2014/main" id="{F86B2836-3D70-E8DC-B60A-EC6895DE59BA}"/>
              </a:ext>
            </a:extLst>
          </p:cNvPr>
          <p:cNvPicPr>
            <a:picLocks noChangeAspect="1"/>
          </p:cNvPicPr>
          <p:nvPr/>
        </p:nvPicPr>
        <p:blipFill>
          <a:blip r:embed="rId5"/>
          <a:stretch>
            <a:fillRect/>
          </a:stretch>
        </p:blipFill>
        <p:spPr>
          <a:xfrm>
            <a:off x="3811525" y="2161664"/>
            <a:ext cx="644631" cy="644631"/>
          </a:xfrm>
          <a:prstGeom prst="rect">
            <a:avLst/>
          </a:prstGeom>
        </p:spPr>
      </p:pic>
      <p:pic>
        <p:nvPicPr>
          <p:cNvPr id="42" name="Picture 22" descr="Leadership ">
            <a:extLst>
              <a:ext uri="{FF2B5EF4-FFF2-40B4-BE49-F238E27FC236}">
                <a16:creationId xmlns:a16="http://schemas.microsoft.com/office/drawing/2014/main" id="{E126D7C9-7D9F-BF8F-28BF-D68343111D7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27989" y="2029256"/>
            <a:ext cx="812800" cy="812800"/>
          </a:xfrm>
          <a:prstGeom prst="rect">
            <a:avLst/>
          </a:prstGeom>
          <a:noFill/>
          <a:extLst>
            <a:ext uri="{909E8E84-426E-40DD-AFC4-6F175D3DCCD1}">
              <a14:hiddenFill xmlns:a14="http://schemas.microsoft.com/office/drawing/2010/main">
                <a:solidFill>
                  <a:srgbClr val="FFFFFF"/>
                </a:solidFill>
              </a14:hiddenFill>
            </a:ext>
          </a:extLst>
        </p:spPr>
      </p:pic>
      <p:grpSp>
        <p:nvGrpSpPr>
          <p:cNvPr id="43" name="Group 42">
            <a:extLst>
              <a:ext uri="{FF2B5EF4-FFF2-40B4-BE49-F238E27FC236}">
                <a16:creationId xmlns:a16="http://schemas.microsoft.com/office/drawing/2014/main" id="{C7FFE131-03C6-B0BA-8EC3-BEE426B1E0C2}"/>
              </a:ext>
            </a:extLst>
          </p:cNvPr>
          <p:cNvGrpSpPr/>
          <p:nvPr/>
        </p:nvGrpSpPr>
        <p:grpSpPr>
          <a:xfrm>
            <a:off x="8510711" y="2078048"/>
            <a:ext cx="822455" cy="795388"/>
            <a:chOff x="8552100" y="5344453"/>
            <a:chExt cx="822455" cy="795388"/>
          </a:xfrm>
        </p:grpSpPr>
        <p:pic>
          <p:nvPicPr>
            <p:cNvPr id="44" name="Picture 24" descr="Shield ">
              <a:extLst>
                <a:ext uri="{FF2B5EF4-FFF2-40B4-BE49-F238E27FC236}">
                  <a16:creationId xmlns:a16="http://schemas.microsoft.com/office/drawing/2014/main" id="{52FD42DD-67F2-9765-8A3A-5825C318C40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552100" y="5344453"/>
              <a:ext cx="491442" cy="491442"/>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10" descr="Warning ">
              <a:extLst>
                <a:ext uri="{FF2B5EF4-FFF2-40B4-BE49-F238E27FC236}">
                  <a16:creationId xmlns:a16="http://schemas.microsoft.com/office/drawing/2014/main" id="{86E25A4A-F814-14E9-75C7-669726F4757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883112" y="5648398"/>
              <a:ext cx="491443" cy="491443"/>
            </a:xfrm>
            <a:prstGeom prst="rect">
              <a:avLst/>
            </a:prstGeom>
            <a:noFill/>
            <a:extLst>
              <a:ext uri="{909E8E84-426E-40DD-AFC4-6F175D3DCCD1}">
                <a14:hiddenFill xmlns:a14="http://schemas.microsoft.com/office/drawing/2010/main">
                  <a:solidFill>
                    <a:srgbClr val="FFFFFF"/>
                  </a:solidFill>
                </a14:hiddenFill>
              </a:ext>
            </a:extLst>
          </p:spPr>
        </p:pic>
      </p:grpSp>
      <p:pic>
        <p:nvPicPr>
          <p:cNvPr id="46" name="Picture 28" descr="Love ">
            <a:extLst>
              <a:ext uri="{FF2B5EF4-FFF2-40B4-BE49-F238E27FC236}">
                <a16:creationId xmlns:a16="http://schemas.microsoft.com/office/drawing/2014/main" id="{C6B4E0A2-5D8D-6547-D4A7-A6D8E3373DD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5089" y="2147154"/>
            <a:ext cx="812800" cy="8128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10"/>
          <a:stretch>
            <a:fillRect/>
          </a:stretch>
        </p:blipFill>
        <p:spPr>
          <a:xfrm>
            <a:off x="1693630" y="5420470"/>
            <a:ext cx="6641917" cy="1317094"/>
          </a:xfrm>
          <a:prstGeom prst="rect">
            <a:avLst/>
          </a:prstGeom>
        </p:spPr>
      </p:pic>
      <p:sp>
        <p:nvSpPr>
          <p:cNvPr id="56" name="Rectangle 55"/>
          <p:cNvSpPr/>
          <p:nvPr/>
        </p:nvSpPr>
        <p:spPr>
          <a:xfrm>
            <a:off x="7101776" y="122278"/>
            <a:ext cx="2467542" cy="1169551"/>
          </a:xfrm>
          <a:prstGeom prst="rect">
            <a:avLst/>
          </a:prstGeom>
          <a:solidFill>
            <a:schemeClr val="tx2">
              <a:lumMod val="20000"/>
              <a:lumOff val="80000"/>
            </a:schemeClr>
          </a:solidFill>
        </p:spPr>
        <p:txBody>
          <a:bodyPr wrap="square">
            <a:spAutoFit/>
          </a:bodyPr>
          <a:lstStyle/>
          <a:p>
            <a:pPr fontAlgn="base">
              <a:spcAft>
                <a:spcPts val="0"/>
              </a:spcAft>
            </a:pPr>
            <a:r>
              <a:rPr lang="en-GB" sz="1400" b="1" dirty="0">
                <a:solidFill>
                  <a:srgbClr val="000000"/>
                </a:solidFill>
                <a:latin typeface="Sassoon Infant Std" panose="020B0503020103030203" pitchFamily="34" charset="0"/>
                <a:ea typeface="Times New Roman" panose="02020603050405020304" pitchFamily="18" charset="0"/>
                <a:cs typeface="Arial" panose="020B0604020202020204" pitchFamily="34" charset="0"/>
              </a:rPr>
              <a:t>Supporting Documents:</a:t>
            </a:r>
          </a:p>
          <a:p>
            <a:pPr marL="285750" indent="-285750" fontAlgn="base">
              <a:spcAft>
                <a:spcPts val="0"/>
              </a:spcAft>
              <a:buFont typeface="Arial" panose="020B0604020202020204" pitchFamily="34" charset="0"/>
              <a:buChar char="•"/>
            </a:pPr>
            <a:r>
              <a:rPr lang="en-GB" sz="1400" dirty="0">
                <a:solidFill>
                  <a:srgbClr val="000000"/>
                </a:solidFill>
                <a:latin typeface="Sassoon Infant Std" panose="020B0503020103030203" pitchFamily="34" charset="0"/>
                <a:ea typeface="Times New Roman" panose="02020603050405020304" pitchFamily="18" charset="0"/>
                <a:cs typeface="Arial" panose="020B0604020202020204" pitchFamily="34" charset="0"/>
              </a:rPr>
              <a:t>RSE Policy</a:t>
            </a:r>
          </a:p>
          <a:p>
            <a:pPr marL="285750" indent="-285750" fontAlgn="base">
              <a:spcAft>
                <a:spcPts val="0"/>
              </a:spcAft>
              <a:buFont typeface="Arial" panose="020B0604020202020204" pitchFamily="34" charset="0"/>
              <a:buChar char="•"/>
            </a:pPr>
            <a:r>
              <a:rPr lang="en-GB" sz="1400" dirty="0">
                <a:solidFill>
                  <a:srgbClr val="000000"/>
                </a:solidFill>
                <a:latin typeface="Sassoon Infant Std" panose="020B0503020103030203" pitchFamily="34" charset="0"/>
                <a:ea typeface="Times New Roman" panose="02020603050405020304" pitchFamily="18" charset="0"/>
                <a:cs typeface="Arial" panose="020B0604020202020204" pitchFamily="34" charset="0"/>
              </a:rPr>
              <a:t>PSHE Curriculum</a:t>
            </a:r>
          </a:p>
          <a:p>
            <a:pPr marL="285750" indent="-285750" fontAlgn="base">
              <a:spcAft>
                <a:spcPts val="0"/>
              </a:spcAft>
              <a:buFont typeface="Arial" panose="020B0604020202020204" pitchFamily="34" charset="0"/>
              <a:buChar char="•"/>
            </a:pPr>
            <a:r>
              <a:rPr lang="en-GB" sz="1400" dirty="0">
                <a:solidFill>
                  <a:srgbClr val="000000"/>
                </a:solidFill>
                <a:latin typeface="Sassoon Infant Std" panose="020B0503020103030203" pitchFamily="34" charset="0"/>
                <a:ea typeface="Times New Roman" panose="02020603050405020304" pitchFamily="18" charset="0"/>
                <a:cs typeface="Arial" panose="020B0604020202020204" pitchFamily="34" charset="0"/>
              </a:rPr>
              <a:t>Online Safety Curriculum</a:t>
            </a:r>
          </a:p>
          <a:p>
            <a:pPr marL="285750" indent="-285750" fontAlgn="base">
              <a:spcAft>
                <a:spcPts val="0"/>
              </a:spcAft>
              <a:buFont typeface="Arial" panose="020B0604020202020204" pitchFamily="34" charset="0"/>
              <a:buChar char="•"/>
            </a:pPr>
            <a:r>
              <a:rPr lang="en-GB" sz="1400" dirty="0">
                <a:solidFill>
                  <a:srgbClr val="000000"/>
                </a:solidFill>
                <a:latin typeface="Sassoon Infant Std" panose="020B0503020103030203" pitchFamily="34" charset="0"/>
                <a:ea typeface="Times New Roman" panose="02020603050405020304" pitchFamily="18" charset="0"/>
                <a:cs typeface="Arial" panose="020B0604020202020204" pitchFamily="34" charset="0"/>
              </a:rPr>
              <a:t>Assessment Trackers</a:t>
            </a:r>
            <a:endParaRPr lang="en-GB" sz="14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1756473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281;p117">
            <a:extLst>
              <a:ext uri="{FF2B5EF4-FFF2-40B4-BE49-F238E27FC236}">
                <a16:creationId xmlns:a16="http://schemas.microsoft.com/office/drawing/2014/main" id="{36F3CD33-DE35-F5CF-F56B-1464FF924438}"/>
              </a:ext>
            </a:extLst>
          </p:cNvPr>
          <p:cNvSpPr/>
          <p:nvPr/>
        </p:nvSpPr>
        <p:spPr>
          <a:xfrm>
            <a:off x="141655" y="167229"/>
            <a:ext cx="1824437" cy="756889"/>
          </a:xfrm>
          <a:prstGeom prst="homePlate">
            <a:avLst>
              <a:gd name="adj" fmla="val 50000"/>
            </a:avLst>
          </a:prstGeom>
          <a:solidFill>
            <a:schemeClr val="tx2">
              <a:lumMod val="60000"/>
              <a:lumOff val="40000"/>
              <a:alpha val="620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TextBox 4">
            <a:extLst>
              <a:ext uri="{FF2B5EF4-FFF2-40B4-BE49-F238E27FC236}">
                <a16:creationId xmlns:a16="http://schemas.microsoft.com/office/drawing/2014/main" id="{4454F4F1-9BA7-05C5-2704-2175DBD9925C}"/>
              </a:ext>
            </a:extLst>
          </p:cNvPr>
          <p:cNvSpPr txBox="1"/>
          <p:nvPr/>
        </p:nvSpPr>
        <p:spPr>
          <a:xfrm>
            <a:off x="141654" y="185378"/>
            <a:ext cx="1606123" cy="830997"/>
          </a:xfrm>
          <a:prstGeom prst="rect">
            <a:avLst/>
          </a:prstGeom>
          <a:noFill/>
        </p:spPr>
        <p:txBody>
          <a:bodyPr wrap="square" rtlCol="0">
            <a:spAutoFit/>
          </a:bodyPr>
          <a:lstStyle/>
          <a:p>
            <a:pPr algn="ctr"/>
            <a:r>
              <a:rPr lang="en-GB" sz="2400" dirty="0">
                <a:latin typeface="Modern Love Caps" pitchFamily="82" charset="0"/>
              </a:rPr>
              <a:t>PSHE/</a:t>
            </a:r>
          </a:p>
          <a:p>
            <a:pPr algn="ctr"/>
            <a:r>
              <a:rPr lang="en-GB" sz="2400" dirty="0">
                <a:latin typeface="Modern Love Caps" pitchFamily="82" charset="0"/>
              </a:rPr>
              <a:t>RSE</a:t>
            </a:r>
          </a:p>
        </p:txBody>
      </p:sp>
      <p:pic>
        <p:nvPicPr>
          <p:cNvPr id="25" name="Picture 4" descr="Peop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2713" y="126378"/>
            <a:ext cx="857226" cy="85722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0" y="1034524"/>
            <a:ext cx="9906000" cy="6398034"/>
          </a:xfrm>
          <a:prstGeom prst="rect">
            <a:avLst/>
          </a:prstGeom>
        </p:spPr>
        <p:txBody>
          <a:bodyPr wrap="square">
            <a:spAutoFit/>
          </a:bodyPr>
          <a:lstStyle/>
          <a:p>
            <a:pPr marL="285750" indent="-285750">
              <a:buFont typeface="Arial" panose="020B0604020202020204" pitchFamily="34" charset="0"/>
              <a:buChar char="•"/>
            </a:pPr>
            <a:r>
              <a:rPr lang="en-GB" dirty="0">
                <a:latin typeface="Sassoon Infant Std" panose="020B0503020103030203" pitchFamily="34" charset="0"/>
                <a:ea typeface="Times New Roman" panose="02020603050405020304" pitchFamily="18" charset="0"/>
                <a:cs typeface="Arial" panose="020B0604020202020204" pitchFamily="34" charset="0"/>
              </a:rPr>
              <a:t>Meets expectations of RSE Statutory Guidance and goes beyond, for example:</a:t>
            </a:r>
          </a:p>
          <a:p>
            <a:endParaRPr lang="en-GB" dirty="0">
              <a:latin typeface="Sassoon Infant Std" panose="020B0503020103030203" pitchFamily="34" charset="0"/>
              <a:ea typeface="Times New Roman" panose="02020603050405020304" pitchFamily="18" charset="0"/>
              <a:cs typeface="Arial" panose="020B0604020202020204" pitchFamily="34" charset="0"/>
            </a:endParaRPr>
          </a:p>
          <a:p>
            <a:pPr marL="742950" lvl="1" indent="-285750">
              <a:buFont typeface="Arial" panose="020B0604020202020204" pitchFamily="34" charset="0"/>
              <a:buChar char="•"/>
            </a:pPr>
            <a:r>
              <a:rPr lang="en-GB" dirty="0">
                <a:latin typeface="Sassoon Infant Std" panose="020B0503020103030203" pitchFamily="34" charset="0"/>
                <a:ea typeface="Times New Roman" panose="02020603050405020304" pitchFamily="18" charset="0"/>
                <a:cs typeface="Arial" panose="020B0604020202020204" pitchFamily="34" charset="0"/>
              </a:rPr>
              <a:t>Money and finance thread</a:t>
            </a:r>
          </a:p>
          <a:p>
            <a:pPr marL="742950" lvl="1" indent="-285750">
              <a:buFont typeface="Arial" panose="020B0604020202020204" pitchFamily="34" charset="0"/>
              <a:buChar char="•"/>
            </a:pPr>
            <a:r>
              <a:rPr lang="en-GB" dirty="0">
                <a:latin typeface="Sassoon Infant Std" panose="020B0503020103030203" pitchFamily="34" charset="0"/>
                <a:ea typeface="Times New Roman" panose="02020603050405020304" pitchFamily="18" charset="0"/>
                <a:cs typeface="Arial" panose="020B0604020202020204" pitchFamily="34" charset="0"/>
              </a:rPr>
              <a:t>Risk and safety links to the local context (water safety, road safety, rail safety)</a:t>
            </a:r>
          </a:p>
          <a:p>
            <a:pPr marL="742950" lvl="1" indent="-285750">
              <a:buFont typeface="Arial" panose="020B0604020202020204" pitchFamily="34" charset="0"/>
              <a:buChar char="•"/>
            </a:pPr>
            <a:r>
              <a:rPr lang="en-GB" dirty="0">
                <a:latin typeface="Sassoon Infant Std" panose="020B0503020103030203" pitchFamily="34" charset="0"/>
                <a:ea typeface="Times New Roman" panose="02020603050405020304" pitchFamily="18" charset="0"/>
                <a:cs typeface="Arial" panose="020B0604020202020204" pitchFamily="34" charset="0"/>
              </a:rPr>
              <a:t>Enrichment </a:t>
            </a:r>
          </a:p>
          <a:p>
            <a:pPr lvl="1"/>
            <a:endParaRPr lang="en-GB" dirty="0">
              <a:latin typeface="Sassoon Infant Std" panose="020B0503020103030203" pitchFamily="34" charset="0"/>
              <a:ea typeface="Times New Roman" panose="02020603050405020304" pitchFamily="18" charset="0"/>
              <a:cs typeface="Arial" panose="020B0604020202020204" pitchFamily="34" charset="0"/>
            </a:endParaRPr>
          </a:p>
          <a:p>
            <a:pPr marL="285750" indent="-285750">
              <a:buFont typeface="Arial" panose="020B0604020202020204" pitchFamily="34" charset="0"/>
              <a:buChar char="•"/>
            </a:pPr>
            <a:r>
              <a:rPr lang="en-GB" dirty="0">
                <a:latin typeface="Sassoon Infant Std" panose="020B0503020103030203" pitchFamily="34" charset="0"/>
                <a:ea typeface="Times New Roman" panose="02020603050405020304" pitchFamily="18" charset="0"/>
                <a:cs typeface="Arial" panose="020B0604020202020204" pitchFamily="34" charset="0"/>
              </a:rPr>
              <a:t>The curriculum is carefully planned to address key areas before they arise e.g. puberty is taught in Year 4</a:t>
            </a:r>
          </a:p>
          <a:p>
            <a:pPr marL="285750" indent="-285750">
              <a:buFont typeface="Arial" panose="020B0604020202020204" pitchFamily="34" charset="0"/>
              <a:buChar char="•"/>
            </a:pPr>
            <a:r>
              <a:rPr lang="en-GB" dirty="0">
                <a:latin typeface="Sassoon Infant Std" panose="020B0503020103030203" pitchFamily="34" charset="0"/>
                <a:ea typeface="Times New Roman" panose="02020603050405020304" pitchFamily="18" charset="0"/>
                <a:cs typeface="Arial" panose="020B0604020202020204" pitchFamily="34" charset="0"/>
              </a:rPr>
              <a:t>Social and safety concepts are developed through the curriculum, including personal space and privacy, consent and grooming.</a:t>
            </a:r>
          </a:p>
          <a:p>
            <a:pPr marL="285750" indent="-285750">
              <a:buFont typeface="Arial" panose="020B0604020202020204" pitchFamily="34" charset="0"/>
              <a:buChar char="•"/>
            </a:pPr>
            <a:r>
              <a:rPr lang="en-GB" dirty="0">
                <a:latin typeface="Sassoon Infant Std" panose="020B0503020103030203" pitchFamily="34" charset="0"/>
                <a:ea typeface="Times New Roman" panose="02020603050405020304" pitchFamily="18" charset="0"/>
                <a:cs typeface="Arial" panose="020B0604020202020204" pitchFamily="34" charset="0"/>
              </a:rPr>
              <a:t>Online safety is taught through PSHE and Computing and is mapped out to ensure all areas are taught and revisited across school. </a:t>
            </a:r>
          </a:p>
          <a:p>
            <a:pPr marL="285750" indent="-285750">
              <a:buFont typeface="Arial" panose="020B0604020202020204" pitchFamily="34" charset="0"/>
              <a:buChar char="•"/>
            </a:pPr>
            <a:r>
              <a:rPr lang="en-GB" dirty="0">
                <a:latin typeface="Sassoon Infant Std" panose="020B0503020103030203" pitchFamily="34" charset="0"/>
                <a:ea typeface="Times New Roman" panose="02020603050405020304" pitchFamily="18" charset="0"/>
                <a:cs typeface="Arial" panose="020B0604020202020204" pitchFamily="34" charset="0"/>
              </a:rPr>
              <a:t>The curriculum is set but it is reactive and flexible to unplanned but important local, national and global issues as they arise through assemblies and class collective worship. </a:t>
            </a:r>
            <a:r>
              <a:rPr lang="en-GB" dirty="0">
                <a:latin typeface="Sassoon Infant Std" panose="020B0503020103030203" pitchFamily="34" charset="0"/>
              </a:rPr>
              <a:t>This coincides with the </a:t>
            </a:r>
            <a:r>
              <a:rPr lang="en-GB" dirty="0" err="1">
                <a:latin typeface="Sassoon Infant Std" panose="020B0503020103030203" pitchFamily="34" charset="0"/>
              </a:rPr>
              <a:t>DfE’s</a:t>
            </a:r>
            <a:r>
              <a:rPr lang="en-GB" dirty="0">
                <a:latin typeface="Sassoon Infant Std" panose="020B0503020103030203" pitchFamily="34" charset="0"/>
              </a:rPr>
              <a:t> guidance that flexibility is important as it allows schools to respond to local public health and community issues, meet the needs of their community and adapt materials and programmes to meet the needs of pupils.  </a:t>
            </a:r>
            <a:endParaRPr lang="en-GB" dirty="0">
              <a:latin typeface="Sassoon Infant Std" panose="020B0503020103030203" pitchFamily="34" charset="0"/>
              <a:ea typeface="Times New Roman" panose="02020603050405020304" pitchFamily="18" charset="0"/>
              <a:cs typeface="Arial" panose="020B0604020202020204" pitchFamily="34" charset="0"/>
            </a:endParaRPr>
          </a:p>
          <a:p>
            <a:pPr marL="285750" indent="-285750">
              <a:buFont typeface="Arial" panose="020B0604020202020204" pitchFamily="34" charset="0"/>
              <a:buChar char="•"/>
            </a:pPr>
            <a:r>
              <a:rPr lang="en-GB" dirty="0">
                <a:latin typeface="Sassoon Infant Std" panose="020B0503020103030203" pitchFamily="34" charset="0"/>
                <a:ea typeface="Times New Roman" panose="02020603050405020304" pitchFamily="18" charset="0"/>
                <a:cs typeface="Arial" panose="020B0604020202020204" pitchFamily="34" charset="0"/>
              </a:rPr>
              <a:t>Protected characteristics are interwoven throughout the curriculum. </a:t>
            </a:r>
          </a:p>
          <a:p>
            <a:pPr marL="285750" indent="-285750">
              <a:buFont typeface="Arial" panose="020B0604020202020204" pitchFamily="34" charset="0"/>
              <a:buChar char="•"/>
            </a:pPr>
            <a:r>
              <a:rPr lang="en-GB" dirty="0">
                <a:latin typeface="Sassoon Infant Std" panose="020B0503020103030203" pitchFamily="34" charset="0"/>
                <a:ea typeface="Times New Roman" panose="02020603050405020304" pitchFamily="18" charset="0"/>
                <a:cs typeface="Arial" panose="020B0604020202020204" pitchFamily="34" charset="0"/>
              </a:rPr>
              <a:t>Sticky knowledge is identified so staff know what to emphasise and revisit. </a:t>
            </a:r>
          </a:p>
          <a:p>
            <a:pPr marL="285750" indent="-285750">
              <a:buFont typeface="Arial" panose="020B0604020202020204" pitchFamily="34" charset="0"/>
              <a:buChar char="•"/>
            </a:pPr>
            <a:r>
              <a:rPr lang="en-GB" dirty="0">
                <a:latin typeface="Sassoon Infant Std" panose="020B0503020103030203" pitchFamily="34" charset="0"/>
                <a:ea typeface="Times New Roman" panose="02020603050405020304" pitchFamily="18" charset="0"/>
                <a:cs typeface="Arial" panose="020B0604020202020204" pitchFamily="34" charset="0"/>
              </a:rPr>
              <a:t>Key vocabulary is laid out within medium term plans and is used by staff and children. Links are made to key texts. </a:t>
            </a:r>
          </a:p>
          <a:p>
            <a:pPr marL="285750" indent="-285750">
              <a:lnSpc>
                <a:spcPct val="107000"/>
              </a:lnSpc>
              <a:spcBef>
                <a:spcPts val="1500"/>
              </a:spcBef>
              <a:buFont typeface="Arial" panose="020B0604020202020204" pitchFamily="34" charset="0"/>
              <a:buChar char="•"/>
            </a:pPr>
            <a:endParaRPr lang="en-GB" dirty="0">
              <a:latin typeface="Sassoon Infant Std" panose="020B0503020103030203"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7231810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281;p117">
            <a:extLst>
              <a:ext uri="{FF2B5EF4-FFF2-40B4-BE49-F238E27FC236}">
                <a16:creationId xmlns:a16="http://schemas.microsoft.com/office/drawing/2014/main" id="{36F3CD33-DE35-F5CF-F56B-1464FF924438}"/>
              </a:ext>
            </a:extLst>
          </p:cNvPr>
          <p:cNvSpPr/>
          <p:nvPr/>
        </p:nvSpPr>
        <p:spPr>
          <a:xfrm>
            <a:off x="141655" y="167229"/>
            <a:ext cx="1824437" cy="756889"/>
          </a:xfrm>
          <a:prstGeom prst="homePlate">
            <a:avLst>
              <a:gd name="adj" fmla="val 50000"/>
            </a:avLst>
          </a:prstGeom>
          <a:solidFill>
            <a:schemeClr val="tx2">
              <a:lumMod val="60000"/>
              <a:lumOff val="40000"/>
              <a:alpha val="620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TextBox 4">
            <a:extLst>
              <a:ext uri="{FF2B5EF4-FFF2-40B4-BE49-F238E27FC236}">
                <a16:creationId xmlns:a16="http://schemas.microsoft.com/office/drawing/2014/main" id="{4454F4F1-9BA7-05C5-2704-2175DBD9925C}"/>
              </a:ext>
            </a:extLst>
          </p:cNvPr>
          <p:cNvSpPr txBox="1"/>
          <p:nvPr/>
        </p:nvSpPr>
        <p:spPr>
          <a:xfrm>
            <a:off x="141654" y="185378"/>
            <a:ext cx="1606123" cy="830997"/>
          </a:xfrm>
          <a:prstGeom prst="rect">
            <a:avLst/>
          </a:prstGeom>
          <a:noFill/>
        </p:spPr>
        <p:txBody>
          <a:bodyPr wrap="square" rtlCol="0">
            <a:spAutoFit/>
          </a:bodyPr>
          <a:lstStyle/>
          <a:p>
            <a:pPr algn="ctr"/>
            <a:r>
              <a:rPr lang="en-GB" sz="2400" dirty="0">
                <a:latin typeface="Modern Love Caps" pitchFamily="82" charset="0"/>
              </a:rPr>
              <a:t>PSHE/</a:t>
            </a:r>
          </a:p>
          <a:p>
            <a:pPr algn="ctr"/>
            <a:r>
              <a:rPr lang="en-GB" sz="2400" dirty="0">
                <a:latin typeface="Modern Love Caps" pitchFamily="82" charset="0"/>
              </a:rPr>
              <a:t>RSE</a:t>
            </a:r>
          </a:p>
        </p:txBody>
      </p:sp>
      <p:pic>
        <p:nvPicPr>
          <p:cNvPr id="25" name="Picture 4" descr="Peop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2713" y="126378"/>
            <a:ext cx="857226" cy="85722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24825" y="1251936"/>
            <a:ext cx="9512469" cy="5567037"/>
          </a:xfrm>
          <a:prstGeom prst="rect">
            <a:avLst/>
          </a:prstGeom>
        </p:spPr>
        <p:txBody>
          <a:bodyPr wrap="square">
            <a:spAutoFit/>
          </a:bodyPr>
          <a:lstStyle/>
          <a:p>
            <a:pPr marL="285750" indent="-285750">
              <a:buFont typeface="Arial" panose="020B0604020202020204" pitchFamily="34" charset="0"/>
              <a:buChar char="•"/>
            </a:pPr>
            <a:r>
              <a:rPr lang="en-GB" dirty="0">
                <a:latin typeface="Sassoon Infant Std" panose="020B0503020103030203" pitchFamily="34" charset="0"/>
                <a:ea typeface="Times New Roman" panose="02020603050405020304" pitchFamily="18" charset="0"/>
                <a:cs typeface="Arial" panose="020B0604020202020204" pitchFamily="34" charset="0"/>
              </a:rPr>
              <a:t>To ensure that those who need to protect themselves the most understand how to keep themselves safe:</a:t>
            </a:r>
          </a:p>
          <a:p>
            <a:pPr marL="742950" lvl="1" indent="-285750">
              <a:buFont typeface="Arial" panose="020B0604020202020204" pitchFamily="34" charset="0"/>
              <a:buChar char="•"/>
            </a:pPr>
            <a:r>
              <a:rPr lang="en-GB" dirty="0">
                <a:latin typeface="Sassoon Infant Std" panose="020B0503020103030203" pitchFamily="34" charset="0"/>
                <a:ea typeface="Times New Roman" panose="02020603050405020304" pitchFamily="18" charset="0"/>
                <a:cs typeface="Arial" panose="020B0604020202020204" pitchFamily="34" charset="0"/>
              </a:rPr>
              <a:t>Key content planned</a:t>
            </a:r>
          </a:p>
          <a:p>
            <a:pPr marL="742950" lvl="1" indent="-285750">
              <a:buFont typeface="Arial" panose="020B0604020202020204" pitchFamily="34" charset="0"/>
              <a:buChar char="•"/>
            </a:pPr>
            <a:r>
              <a:rPr lang="en-GB" dirty="0">
                <a:latin typeface="Sassoon Infant Std" panose="020B0503020103030203" pitchFamily="34" charset="0"/>
                <a:ea typeface="Times New Roman" panose="02020603050405020304" pitchFamily="18" charset="0"/>
                <a:cs typeface="Arial" panose="020B0604020202020204" pitchFamily="34" charset="0"/>
              </a:rPr>
              <a:t>Curriculum for all document</a:t>
            </a:r>
          </a:p>
          <a:p>
            <a:pPr marL="742950" lvl="1" indent="-285750">
              <a:buFont typeface="Arial" panose="020B0604020202020204" pitchFamily="34" charset="0"/>
              <a:buChar char="•"/>
            </a:pPr>
            <a:r>
              <a:rPr lang="en-GB" dirty="0">
                <a:latin typeface="Sassoon Infant Std" panose="020B0503020103030203" pitchFamily="34" charset="0"/>
                <a:ea typeface="Times New Roman" panose="02020603050405020304" pitchFamily="18" charset="0"/>
                <a:cs typeface="Arial" panose="020B0604020202020204" pitchFamily="34" charset="0"/>
              </a:rPr>
              <a:t>Reducing cognitive overload</a:t>
            </a:r>
          </a:p>
          <a:p>
            <a:pPr marL="742950" lvl="1" indent="-285750">
              <a:buFont typeface="Arial" panose="020B0604020202020204" pitchFamily="34" charset="0"/>
              <a:buChar char="•"/>
            </a:pPr>
            <a:r>
              <a:rPr lang="en-GB" dirty="0">
                <a:latin typeface="Sassoon Infant Std" panose="020B0503020103030203" pitchFamily="34" charset="0"/>
                <a:ea typeface="Times New Roman" panose="02020603050405020304" pitchFamily="18" charset="0"/>
                <a:cs typeface="Arial" panose="020B0604020202020204" pitchFamily="34" charset="0"/>
              </a:rPr>
              <a:t>Post teach</a:t>
            </a:r>
          </a:p>
          <a:p>
            <a:pPr marL="742950" lvl="1" indent="-285750">
              <a:buFont typeface="Arial" panose="020B0604020202020204" pitchFamily="34" charset="0"/>
              <a:buChar char="•"/>
            </a:pPr>
            <a:r>
              <a:rPr lang="en-GB" dirty="0">
                <a:latin typeface="Sassoon Infant Std" panose="020B0503020103030203" pitchFamily="34" charset="0"/>
                <a:ea typeface="Times New Roman" panose="02020603050405020304" pitchFamily="18" charset="0"/>
                <a:cs typeface="Arial" panose="020B0604020202020204" pitchFamily="34" charset="0"/>
              </a:rPr>
              <a:t>Use of assessment </a:t>
            </a:r>
          </a:p>
          <a:p>
            <a:pPr marL="742950" lvl="1" indent="-285750">
              <a:buFont typeface="Arial" panose="020B0604020202020204" pitchFamily="34" charset="0"/>
              <a:buChar char="•"/>
            </a:pPr>
            <a:r>
              <a:rPr lang="en-GB" dirty="0">
                <a:latin typeface="Sassoon Infant Std" panose="020B0503020103030203" pitchFamily="34" charset="0"/>
                <a:ea typeface="Times New Roman" panose="02020603050405020304" pitchFamily="18" charset="0"/>
                <a:cs typeface="Arial" panose="020B0604020202020204" pitchFamily="34" charset="0"/>
              </a:rPr>
              <a:t>Pre and post teach</a:t>
            </a:r>
          </a:p>
          <a:p>
            <a:pPr marL="742950" lvl="1" indent="-285750">
              <a:buFont typeface="Arial" panose="020B0604020202020204" pitchFamily="34" charset="0"/>
              <a:buChar char="•"/>
            </a:pPr>
            <a:r>
              <a:rPr lang="en-GB" dirty="0">
                <a:latin typeface="Sassoon Infant Std" panose="020B0503020103030203" pitchFamily="34" charset="0"/>
                <a:ea typeface="Times New Roman" panose="02020603050405020304" pitchFamily="18" charset="0"/>
                <a:cs typeface="Arial" panose="020B0604020202020204" pitchFamily="34" charset="0"/>
              </a:rPr>
              <a:t>Overlearning (flashback 4) </a:t>
            </a:r>
          </a:p>
          <a:p>
            <a:pPr marL="742950" lvl="1" indent="-285750">
              <a:buFont typeface="Arial" panose="020B0604020202020204" pitchFamily="34" charset="0"/>
              <a:buChar char="•"/>
            </a:pPr>
            <a:endParaRPr lang="en-GB" dirty="0">
              <a:latin typeface="Sassoon Infant Std" panose="020B0503020103030203" pitchFamily="34" charset="0"/>
              <a:ea typeface="Times New Roman" panose="02020603050405020304" pitchFamily="18" charset="0"/>
              <a:cs typeface="Arial" panose="020B0604020202020204" pitchFamily="34" charset="0"/>
            </a:endParaRPr>
          </a:p>
          <a:p>
            <a:pPr marL="285750" indent="-285750">
              <a:buFont typeface="Arial" panose="020B0604020202020204" pitchFamily="34" charset="0"/>
              <a:buChar char="•"/>
            </a:pPr>
            <a:r>
              <a:rPr lang="en-GB" dirty="0">
                <a:latin typeface="Sassoon Infant Std" panose="020B0503020103030203" pitchFamily="34" charset="0"/>
                <a:ea typeface="Times New Roman" panose="02020603050405020304" pitchFamily="18" charset="0"/>
                <a:cs typeface="Arial" panose="020B0604020202020204" pitchFamily="34" charset="0"/>
              </a:rPr>
              <a:t>PSHE is planned, monitored and assessed in line with all Foundation Subjects, including use of:</a:t>
            </a:r>
          </a:p>
          <a:p>
            <a:pPr marL="742950" lvl="1" indent="-285750">
              <a:buFont typeface="Arial" panose="020B0604020202020204" pitchFamily="34" charset="0"/>
              <a:buChar char="•"/>
            </a:pPr>
            <a:r>
              <a:rPr lang="en-GB" dirty="0">
                <a:latin typeface="Sassoon Infant Std" panose="020B0503020103030203" pitchFamily="34" charset="0"/>
                <a:ea typeface="Times New Roman" panose="02020603050405020304" pitchFamily="18" charset="0"/>
                <a:cs typeface="Arial" panose="020B0604020202020204" pitchFamily="34" charset="0"/>
              </a:rPr>
              <a:t>Observations</a:t>
            </a:r>
          </a:p>
          <a:p>
            <a:pPr marL="742950" lvl="1" indent="-285750">
              <a:buFont typeface="Arial" panose="020B0604020202020204" pitchFamily="34" charset="0"/>
              <a:buChar char="•"/>
            </a:pPr>
            <a:r>
              <a:rPr lang="en-GB" dirty="0">
                <a:latin typeface="Sassoon Infant Std" panose="020B0503020103030203" pitchFamily="34" charset="0"/>
                <a:ea typeface="Times New Roman" panose="02020603050405020304" pitchFamily="18" charset="0"/>
                <a:cs typeface="Arial" panose="020B0604020202020204" pitchFamily="34" charset="0"/>
              </a:rPr>
              <a:t>Pupil voice</a:t>
            </a:r>
          </a:p>
          <a:p>
            <a:pPr marL="742950" lvl="1" indent="-285750">
              <a:buFont typeface="Arial" panose="020B0604020202020204" pitchFamily="34" charset="0"/>
              <a:buChar char="•"/>
            </a:pPr>
            <a:r>
              <a:rPr lang="en-GB" dirty="0">
                <a:latin typeface="Sassoon Infant Std" panose="020B0503020103030203" pitchFamily="34" charset="0"/>
                <a:ea typeface="Times New Roman" panose="02020603050405020304" pitchFamily="18" charset="0"/>
                <a:cs typeface="Arial" panose="020B0604020202020204" pitchFamily="34" charset="0"/>
              </a:rPr>
              <a:t>Book looks</a:t>
            </a:r>
          </a:p>
          <a:p>
            <a:pPr marL="742950" lvl="1" indent="-285750">
              <a:buFont typeface="Arial" panose="020B0604020202020204" pitchFamily="34" charset="0"/>
              <a:buChar char="•"/>
            </a:pPr>
            <a:r>
              <a:rPr lang="en-GB" dirty="0">
                <a:latin typeface="Sassoon Infant Std" panose="020B0503020103030203" pitchFamily="34" charset="0"/>
                <a:ea typeface="Times New Roman" panose="02020603050405020304" pitchFamily="18" charset="0"/>
                <a:cs typeface="Arial" panose="020B0604020202020204" pitchFamily="34" charset="0"/>
              </a:rPr>
              <a:t>Staff voice</a:t>
            </a:r>
          </a:p>
          <a:p>
            <a:pPr marL="742950" lvl="1" indent="-285750">
              <a:buFont typeface="Arial" panose="020B0604020202020204" pitchFamily="34" charset="0"/>
              <a:buChar char="•"/>
            </a:pPr>
            <a:r>
              <a:rPr lang="en-GB" dirty="0">
                <a:latin typeface="Sassoon Infant Std" panose="020B0503020103030203" pitchFamily="34" charset="0"/>
                <a:ea typeface="Times New Roman" panose="02020603050405020304" pitchFamily="18" charset="0"/>
                <a:cs typeface="Arial" panose="020B0604020202020204" pitchFamily="34" charset="0"/>
              </a:rPr>
              <a:t>Low-stakes quizzes</a:t>
            </a:r>
          </a:p>
          <a:p>
            <a:pPr marL="742950" lvl="1" indent="-285750">
              <a:buFont typeface="Arial" panose="020B0604020202020204" pitchFamily="34" charset="0"/>
              <a:buChar char="•"/>
            </a:pPr>
            <a:r>
              <a:rPr lang="en-GB" dirty="0">
                <a:latin typeface="Sassoon Infant Std" panose="020B0503020103030203" pitchFamily="34" charset="0"/>
                <a:ea typeface="Times New Roman" panose="02020603050405020304" pitchFamily="18" charset="0"/>
                <a:cs typeface="Arial" panose="020B0604020202020204" pitchFamily="34" charset="0"/>
              </a:rPr>
              <a:t>Tracking of data</a:t>
            </a:r>
          </a:p>
          <a:p>
            <a:endParaRPr lang="en-GB" dirty="0">
              <a:latin typeface="Sassoon Infant Std" panose="020B0503020103030203" pitchFamily="34" charset="0"/>
              <a:ea typeface="Times New Roman" panose="02020603050405020304" pitchFamily="18" charset="0"/>
              <a:cs typeface="Arial" panose="020B0604020202020204" pitchFamily="34" charset="0"/>
            </a:endParaRPr>
          </a:p>
          <a:p>
            <a:pPr marL="285750" indent="-285750">
              <a:lnSpc>
                <a:spcPct val="107000"/>
              </a:lnSpc>
              <a:spcBef>
                <a:spcPts val="1500"/>
              </a:spcBef>
              <a:spcAft>
                <a:spcPts val="1500"/>
              </a:spcAft>
              <a:buFont typeface="Arial" panose="020B0604020202020204" pitchFamily="34" charset="0"/>
              <a:buChar char="•"/>
            </a:pPr>
            <a:endParaRPr lang="en-GB" dirty="0">
              <a:latin typeface="Sassoon Infant Std" panose="020B0503020103030203"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0229299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2281;p117">
            <a:extLst>
              <a:ext uri="{FF2B5EF4-FFF2-40B4-BE49-F238E27FC236}">
                <a16:creationId xmlns:a16="http://schemas.microsoft.com/office/drawing/2014/main" id="{B9D5A128-E4AF-F69D-5230-0D30F497ABC0}"/>
              </a:ext>
            </a:extLst>
          </p:cNvPr>
          <p:cNvSpPr/>
          <p:nvPr/>
        </p:nvSpPr>
        <p:spPr>
          <a:xfrm>
            <a:off x="141655" y="167229"/>
            <a:ext cx="1824437" cy="756889"/>
          </a:xfrm>
          <a:prstGeom prst="homePlate">
            <a:avLst>
              <a:gd name="adj" fmla="val 50000"/>
            </a:avLst>
          </a:prstGeom>
          <a:solidFill>
            <a:schemeClr val="tx2">
              <a:lumMod val="60000"/>
              <a:lumOff val="40000"/>
              <a:alpha val="620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TextBox 6">
            <a:extLst>
              <a:ext uri="{FF2B5EF4-FFF2-40B4-BE49-F238E27FC236}">
                <a16:creationId xmlns:a16="http://schemas.microsoft.com/office/drawing/2014/main" id="{0C219B1C-5ADF-517C-A27B-28AB24233E44}"/>
              </a:ext>
            </a:extLst>
          </p:cNvPr>
          <p:cNvSpPr txBox="1"/>
          <p:nvPr/>
        </p:nvSpPr>
        <p:spPr>
          <a:xfrm>
            <a:off x="68346" y="184236"/>
            <a:ext cx="1644708" cy="830997"/>
          </a:xfrm>
          <a:prstGeom prst="rect">
            <a:avLst/>
          </a:prstGeom>
          <a:noFill/>
        </p:spPr>
        <p:txBody>
          <a:bodyPr wrap="square" rtlCol="0">
            <a:spAutoFit/>
          </a:bodyPr>
          <a:lstStyle/>
          <a:p>
            <a:pPr algn="ctr"/>
            <a:r>
              <a:rPr lang="en-GB" sz="2400" dirty="0">
                <a:latin typeface="Modern Love Caps" pitchFamily="82" charset="0"/>
              </a:rPr>
              <a:t>PSHE/</a:t>
            </a:r>
          </a:p>
          <a:p>
            <a:pPr algn="ctr"/>
            <a:r>
              <a:rPr lang="en-GB" sz="2400" dirty="0">
                <a:latin typeface="Modern Love Caps" pitchFamily="82" charset="0"/>
              </a:rPr>
              <a:t>RSE</a:t>
            </a:r>
          </a:p>
        </p:txBody>
      </p:sp>
      <p:sp>
        <p:nvSpPr>
          <p:cNvPr id="9" name="TextBox 8">
            <a:extLst>
              <a:ext uri="{FF2B5EF4-FFF2-40B4-BE49-F238E27FC236}">
                <a16:creationId xmlns:a16="http://schemas.microsoft.com/office/drawing/2014/main" id="{5436926E-9533-5EAB-FB37-4D9F67003FE0}"/>
              </a:ext>
            </a:extLst>
          </p:cNvPr>
          <p:cNvSpPr txBox="1"/>
          <p:nvPr/>
        </p:nvSpPr>
        <p:spPr>
          <a:xfrm>
            <a:off x="1966092" y="249817"/>
            <a:ext cx="2900320" cy="584775"/>
          </a:xfrm>
          <a:prstGeom prst="rect">
            <a:avLst/>
          </a:prstGeom>
          <a:noFill/>
        </p:spPr>
        <p:txBody>
          <a:bodyPr wrap="square" rtlCol="0">
            <a:spAutoFit/>
          </a:bodyPr>
          <a:lstStyle/>
          <a:p>
            <a:r>
              <a:rPr lang="en-GB" sz="3200" dirty="0">
                <a:latin typeface="Modern Love" pitchFamily="82" charset="0"/>
                <a:cs typeface="Modern Love Grunge" panose="020F0502020204030204" pitchFamily="34" charset="0"/>
              </a:rPr>
              <a:t>LTP</a:t>
            </a:r>
          </a:p>
        </p:txBody>
      </p:sp>
      <p:pic>
        <p:nvPicPr>
          <p:cNvPr id="10" name="Picture 9">
            <a:extLst>
              <a:ext uri="{FF2B5EF4-FFF2-40B4-BE49-F238E27FC236}">
                <a16:creationId xmlns:a16="http://schemas.microsoft.com/office/drawing/2014/main" id="{14746776-EE52-0177-89FA-75EB5AF3CC76}"/>
              </a:ext>
            </a:extLst>
          </p:cNvPr>
          <p:cNvPicPr>
            <a:picLocks noChangeAspect="1"/>
          </p:cNvPicPr>
          <p:nvPr/>
        </p:nvPicPr>
        <p:blipFill>
          <a:blip r:embed="rId2"/>
          <a:stretch>
            <a:fillRect/>
          </a:stretch>
        </p:blipFill>
        <p:spPr>
          <a:xfrm>
            <a:off x="4691602" y="109721"/>
            <a:ext cx="5072743" cy="864967"/>
          </a:xfrm>
          <a:prstGeom prst="rect">
            <a:avLst/>
          </a:prstGeom>
        </p:spPr>
      </p:pic>
      <p:graphicFrame>
        <p:nvGraphicFramePr>
          <p:cNvPr id="11" name="Table 11">
            <a:extLst>
              <a:ext uri="{FF2B5EF4-FFF2-40B4-BE49-F238E27FC236}">
                <a16:creationId xmlns:a16="http://schemas.microsoft.com/office/drawing/2014/main" id="{706710E6-5529-04B3-8B03-F8CC69A9F5DD}"/>
              </a:ext>
            </a:extLst>
          </p:cNvPr>
          <p:cNvGraphicFramePr>
            <a:graphicFrameLocks noGrp="1"/>
          </p:cNvGraphicFramePr>
          <p:nvPr>
            <p:extLst>
              <p:ext uri="{D42A27DB-BD31-4B8C-83A1-F6EECF244321}">
                <p14:modId xmlns:p14="http://schemas.microsoft.com/office/powerpoint/2010/main" val="443611155"/>
              </p:ext>
            </p:extLst>
          </p:nvPr>
        </p:nvGraphicFramePr>
        <p:xfrm>
          <a:off x="141655" y="974688"/>
          <a:ext cx="9696000" cy="5767003"/>
        </p:xfrm>
        <a:graphic>
          <a:graphicData uri="http://schemas.openxmlformats.org/drawingml/2006/table">
            <a:tbl>
              <a:tblPr bandRow="1">
                <a:tableStyleId>{5C22544A-7EE6-4342-B048-85BDC9FD1C3A}</a:tableStyleId>
              </a:tblPr>
              <a:tblGrid>
                <a:gridCol w="621040">
                  <a:extLst>
                    <a:ext uri="{9D8B030D-6E8A-4147-A177-3AD203B41FA5}">
                      <a16:colId xmlns:a16="http://schemas.microsoft.com/office/drawing/2014/main" val="2826797964"/>
                    </a:ext>
                  </a:extLst>
                </a:gridCol>
                <a:gridCol w="907496">
                  <a:extLst>
                    <a:ext uri="{9D8B030D-6E8A-4147-A177-3AD203B41FA5}">
                      <a16:colId xmlns:a16="http://schemas.microsoft.com/office/drawing/2014/main" val="554024037"/>
                    </a:ext>
                  </a:extLst>
                </a:gridCol>
                <a:gridCol w="907496">
                  <a:extLst>
                    <a:ext uri="{9D8B030D-6E8A-4147-A177-3AD203B41FA5}">
                      <a16:colId xmlns:a16="http://schemas.microsoft.com/office/drawing/2014/main" val="3054335467"/>
                    </a:ext>
                  </a:extLst>
                </a:gridCol>
                <a:gridCol w="907496">
                  <a:extLst>
                    <a:ext uri="{9D8B030D-6E8A-4147-A177-3AD203B41FA5}">
                      <a16:colId xmlns:a16="http://schemas.microsoft.com/office/drawing/2014/main" val="3468361165"/>
                    </a:ext>
                  </a:extLst>
                </a:gridCol>
                <a:gridCol w="907496">
                  <a:extLst>
                    <a:ext uri="{9D8B030D-6E8A-4147-A177-3AD203B41FA5}">
                      <a16:colId xmlns:a16="http://schemas.microsoft.com/office/drawing/2014/main" val="920288680"/>
                    </a:ext>
                  </a:extLst>
                </a:gridCol>
                <a:gridCol w="907496">
                  <a:extLst>
                    <a:ext uri="{9D8B030D-6E8A-4147-A177-3AD203B41FA5}">
                      <a16:colId xmlns:a16="http://schemas.microsoft.com/office/drawing/2014/main" val="2718761570"/>
                    </a:ext>
                  </a:extLst>
                </a:gridCol>
                <a:gridCol w="907496">
                  <a:extLst>
                    <a:ext uri="{9D8B030D-6E8A-4147-A177-3AD203B41FA5}">
                      <a16:colId xmlns:a16="http://schemas.microsoft.com/office/drawing/2014/main" val="2164642725"/>
                    </a:ext>
                  </a:extLst>
                </a:gridCol>
                <a:gridCol w="907496">
                  <a:extLst>
                    <a:ext uri="{9D8B030D-6E8A-4147-A177-3AD203B41FA5}">
                      <a16:colId xmlns:a16="http://schemas.microsoft.com/office/drawing/2014/main" val="3713540285"/>
                    </a:ext>
                  </a:extLst>
                </a:gridCol>
                <a:gridCol w="907496">
                  <a:extLst>
                    <a:ext uri="{9D8B030D-6E8A-4147-A177-3AD203B41FA5}">
                      <a16:colId xmlns:a16="http://schemas.microsoft.com/office/drawing/2014/main" val="4035545712"/>
                    </a:ext>
                  </a:extLst>
                </a:gridCol>
                <a:gridCol w="907496">
                  <a:extLst>
                    <a:ext uri="{9D8B030D-6E8A-4147-A177-3AD203B41FA5}">
                      <a16:colId xmlns:a16="http://schemas.microsoft.com/office/drawing/2014/main" val="1244506685"/>
                    </a:ext>
                  </a:extLst>
                </a:gridCol>
                <a:gridCol w="907496">
                  <a:extLst>
                    <a:ext uri="{9D8B030D-6E8A-4147-A177-3AD203B41FA5}">
                      <a16:colId xmlns:a16="http://schemas.microsoft.com/office/drawing/2014/main" val="433497390"/>
                    </a:ext>
                  </a:extLst>
                </a:gridCol>
              </a:tblGrid>
              <a:tr h="253212">
                <a:tc>
                  <a:txBody>
                    <a:bodyPr/>
                    <a:lstStyle/>
                    <a:p>
                      <a:pPr algn="ctr"/>
                      <a:endParaRPr lang="en-GB" sz="1000" dirty="0">
                        <a:solidFill>
                          <a:schemeClr val="bg1"/>
                        </a:solidFill>
                        <a:latin typeface="Sassoon Infant Std" panose="020B0503020103030203" pitchFamily="34" charset="0"/>
                      </a:endParaRPr>
                    </a:p>
                  </a:txBody>
                  <a:tcPr anchor="ctr">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alpha val="50100"/>
                      </a:schemeClr>
                    </a:solidFill>
                  </a:tcPr>
                </a:tc>
                <a:tc gridSpan="2">
                  <a:txBody>
                    <a:bodyPr/>
                    <a:lstStyle/>
                    <a:p>
                      <a:pPr algn="ctr"/>
                      <a:r>
                        <a:rPr lang="en-GB" sz="1000" b="1" dirty="0">
                          <a:latin typeface="Sassoon Infant Std" panose="020B0503020103030203" pitchFamily="34" charset="0"/>
                        </a:rPr>
                        <a:t>Block 1</a:t>
                      </a:r>
                    </a:p>
                  </a:txBody>
                  <a:tcPr anchor="ctr">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3">
                        <a:lumMod val="60000"/>
                        <a:lumOff val="40000"/>
                        <a:alpha val="50100"/>
                      </a:schemeClr>
                    </a:solidFill>
                  </a:tcPr>
                </a:tc>
                <a:tc hMerge="1">
                  <a:txBody>
                    <a:bodyPr/>
                    <a:lstStyle/>
                    <a:p>
                      <a:pPr algn="ctr"/>
                      <a:endParaRPr lang="en-GB" sz="1400" b="1" dirty="0">
                        <a:latin typeface="Sassoon Infant Std" panose="020B0503020103030203" pitchFamily="34" charset="0"/>
                      </a:endParaRPr>
                    </a:p>
                  </a:txBody>
                  <a:tcPr anchor="ct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3">
                        <a:lumMod val="60000"/>
                        <a:lumOff val="40000"/>
                        <a:alpha val="50100"/>
                      </a:schemeClr>
                    </a:solidFill>
                  </a:tcPr>
                </a:tc>
                <a:tc gridSpan="2">
                  <a:txBody>
                    <a:bodyPr/>
                    <a:lstStyle/>
                    <a:p>
                      <a:pPr algn="ctr"/>
                      <a:r>
                        <a:rPr lang="en-GB" sz="1000" b="1" dirty="0">
                          <a:latin typeface="Sassoon Infant Std" panose="020B0503020103030203" pitchFamily="34" charset="0"/>
                        </a:rPr>
                        <a:t>Block 2</a:t>
                      </a:r>
                    </a:p>
                  </a:txBody>
                  <a:tcPr anchor="ct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3">
                        <a:lumMod val="60000"/>
                        <a:lumOff val="40000"/>
                        <a:alpha val="50100"/>
                      </a:schemeClr>
                    </a:solidFill>
                  </a:tcPr>
                </a:tc>
                <a:tc hMerge="1">
                  <a:txBody>
                    <a:bodyPr/>
                    <a:lstStyle/>
                    <a:p>
                      <a:pPr algn="ctr"/>
                      <a:endParaRPr lang="en-GB" sz="1000" b="1" dirty="0">
                        <a:latin typeface="Sassoon Infant Std" panose="020B0503020103030203" pitchFamily="34" charset="0"/>
                      </a:endParaRPr>
                    </a:p>
                  </a:txBody>
                  <a:tcPr anchor="ct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3">
                        <a:lumMod val="60000"/>
                        <a:lumOff val="40000"/>
                        <a:alpha val="50100"/>
                      </a:schemeClr>
                    </a:solidFill>
                  </a:tcPr>
                </a:tc>
                <a:tc gridSpan="2">
                  <a:txBody>
                    <a:bodyPr/>
                    <a:lstStyle/>
                    <a:p>
                      <a:pPr algn="ctr"/>
                      <a:r>
                        <a:rPr lang="en-GB" sz="1000" b="1" dirty="0">
                          <a:latin typeface="Sassoon Infant Std" panose="020B0503020103030203" pitchFamily="34" charset="0"/>
                        </a:rPr>
                        <a:t>Block 3</a:t>
                      </a:r>
                    </a:p>
                  </a:txBody>
                  <a:tcPr anchor="ct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3">
                        <a:lumMod val="60000"/>
                        <a:lumOff val="40000"/>
                        <a:alpha val="50100"/>
                      </a:schemeClr>
                    </a:solidFill>
                  </a:tcPr>
                </a:tc>
                <a:tc hMerge="1">
                  <a:txBody>
                    <a:bodyPr/>
                    <a:lstStyle/>
                    <a:p>
                      <a:pPr algn="ctr"/>
                      <a:endParaRPr lang="en-GB" sz="1000" b="1" dirty="0">
                        <a:latin typeface="Sassoon Infant Std" panose="020B0503020103030203" pitchFamily="34" charset="0"/>
                      </a:endParaRPr>
                    </a:p>
                  </a:txBody>
                  <a:tcPr anchor="ct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3">
                        <a:lumMod val="60000"/>
                        <a:lumOff val="40000"/>
                        <a:alpha val="50100"/>
                      </a:schemeClr>
                    </a:solidFill>
                  </a:tcPr>
                </a:tc>
                <a:tc gridSpan="2">
                  <a:txBody>
                    <a:bodyPr/>
                    <a:lstStyle/>
                    <a:p>
                      <a:pPr algn="ctr"/>
                      <a:r>
                        <a:rPr lang="en-GB" sz="1000" b="1" dirty="0">
                          <a:latin typeface="Sassoon Infant Std" panose="020B0503020103030203" pitchFamily="34" charset="0"/>
                        </a:rPr>
                        <a:t>Block 4</a:t>
                      </a:r>
                    </a:p>
                  </a:txBody>
                  <a:tcPr anchor="ct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3">
                        <a:lumMod val="60000"/>
                        <a:lumOff val="40000"/>
                        <a:alpha val="50100"/>
                      </a:schemeClr>
                    </a:solidFill>
                  </a:tcPr>
                </a:tc>
                <a:tc hMerge="1">
                  <a:txBody>
                    <a:bodyPr/>
                    <a:lstStyle/>
                    <a:p>
                      <a:pPr algn="ctr"/>
                      <a:endParaRPr lang="en-GB" sz="1000" b="1" dirty="0">
                        <a:latin typeface="Sassoon Infant Std" panose="020B0503020103030203" pitchFamily="34" charset="0"/>
                      </a:endParaRPr>
                    </a:p>
                  </a:txBody>
                  <a:tcPr anchor="ct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3">
                        <a:lumMod val="60000"/>
                        <a:lumOff val="40000"/>
                        <a:alpha val="50100"/>
                      </a:schemeClr>
                    </a:solidFill>
                  </a:tcPr>
                </a:tc>
                <a:tc>
                  <a:txBody>
                    <a:bodyPr/>
                    <a:lstStyle/>
                    <a:p>
                      <a:pPr algn="ctr"/>
                      <a:r>
                        <a:rPr lang="en-GB" sz="1000" b="1" dirty="0">
                          <a:latin typeface="Sassoon Infant Std" panose="020B0503020103030203" pitchFamily="34" charset="0"/>
                        </a:rPr>
                        <a:t>Block 5</a:t>
                      </a:r>
                    </a:p>
                  </a:txBody>
                  <a:tcPr anchor="ct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3">
                        <a:lumMod val="60000"/>
                        <a:lumOff val="40000"/>
                        <a:alpha val="50100"/>
                      </a:schemeClr>
                    </a:solidFill>
                  </a:tcPr>
                </a:tc>
                <a:tc>
                  <a:txBody>
                    <a:bodyPr/>
                    <a:lstStyle/>
                    <a:p>
                      <a:pPr algn="ctr"/>
                      <a:r>
                        <a:rPr lang="en-GB" sz="1000" b="1" dirty="0">
                          <a:latin typeface="Sassoon Infant Std" panose="020B0503020103030203" pitchFamily="34" charset="0"/>
                        </a:rPr>
                        <a:t>Block 6</a:t>
                      </a:r>
                    </a:p>
                  </a:txBody>
                  <a:tcPr anchor="ct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3">
                        <a:lumMod val="60000"/>
                        <a:lumOff val="40000"/>
                        <a:alpha val="50100"/>
                      </a:schemeClr>
                    </a:solidFill>
                  </a:tcPr>
                </a:tc>
                <a:extLst>
                  <a:ext uri="{0D108BD9-81ED-4DB2-BD59-A6C34878D82A}">
                    <a16:rowId xmlns:a16="http://schemas.microsoft.com/office/drawing/2014/main" val="2398984700"/>
                  </a:ext>
                </a:extLst>
              </a:tr>
              <a:tr h="419203">
                <a:tc rowSpan="2">
                  <a:txBody>
                    <a:bodyPr/>
                    <a:lstStyle/>
                    <a:p>
                      <a:pPr algn="ctr"/>
                      <a:r>
                        <a:rPr lang="en-GB" sz="750" b="1" dirty="0">
                          <a:solidFill>
                            <a:schemeClr val="tx1"/>
                          </a:solidFill>
                          <a:latin typeface="Sassoon Infant Std" panose="020B0503020103030203" pitchFamily="34" charset="0"/>
                        </a:rPr>
                        <a:t>Reception</a:t>
                      </a:r>
                    </a:p>
                  </a:txBody>
                  <a:tcPr anchor="ctr">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chemeClr val="accent3">
                        <a:lumMod val="60000"/>
                        <a:lumOff val="40000"/>
                        <a:alpha val="50100"/>
                      </a:schemeClr>
                    </a:solidFill>
                  </a:tcPr>
                </a:tc>
                <a:tc rowSpan="2">
                  <a:txBody>
                    <a:bodyPr/>
                    <a:lstStyle/>
                    <a:p>
                      <a:pPr algn="ctr"/>
                      <a:endParaRPr lang="en-GB" sz="800" b="1" dirty="0">
                        <a:latin typeface="Sassoon Infant Std" panose="020B0503020103030203" pitchFamily="34" charset="0"/>
                      </a:endParaRPr>
                    </a:p>
                    <a:p>
                      <a:pPr algn="ctr"/>
                      <a:r>
                        <a:rPr lang="en-GB" sz="800" b="1" dirty="0">
                          <a:latin typeface="Sassoon Infant Std" panose="020B0503020103030203" pitchFamily="34" charset="0"/>
                        </a:rPr>
                        <a:t>How do we behave in school?</a:t>
                      </a:r>
                    </a:p>
                    <a:p>
                      <a:pPr algn="ctr"/>
                      <a:endParaRPr lang="en-GB" sz="800" b="1" dirty="0">
                        <a:latin typeface="Sassoon Infant Std" panose="020B0503020103030203" pitchFamily="34" charset="0"/>
                      </a:endParaRPr>
                    </a:p>
                  </a:txBody>
                  <a:tcPr anchor="ctr">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solidFill>
                      <a:srgbClr val="90B7DD"/>
                    </a:solidFill>
                  </a:tcPr>
                </a:tc>
                <a:tc rowSpan="2">
                  <a:txBody>
                    <a:bodyPr/>
                    <a:lstStyle/>
                    <a:p>
                      <a:pPr algn="ctr"/>
                      <a:r>
                        <a:rPr lang="en-GB" sz="800" b="1" dirty="0">
                          <a:latin typeface="Sassoon Infant Std" panose="020B0503020103030203" pitchFamily="34" charset="0"/>
                        </a:rPr>
                        <a:t>How can we communicate online?</a:t>
                      </a:r>
                    </a:p>
                  </a:txBody>
                  <a:tcPr anchor="ctr">
                    <a:lnT w="28575" cap="flat" cmpd="sng" algn="ctr">
                      <a:solidFill>
                        <a:schemeClr val="bg1"/>
                      </a:solidFill>
                      <a:prstDash val="solid"/>
                      <a:round/>
                      <a:headEnd type="none" w="med" len="med"/>
                      <a:tailEnd type="none" w="med" len="med"/>
                    </a:lnT>
                    <a:solidFill>
                      <a:srgbClr val="F8A3B2">
                        <a:alpha val="52157"/>
                      </a:srgbClr>
                    </a:solidFill>
                  </a:tcPr>
                </a:tc>
                <a:tc rowSpan="2">
                  <a:txBody>
                    <a:bodyPr/>
                    <a:lstStyle/>
                    <a:p>
                      <a:pPr algn="ctr"/>
                      <a:r>
                        <a:rPr lang="en-GB" sz="800" b="1" dirty="0">
                          <a:latin typeface="Sassoon Infant Std" panose="020B0503020103030203" pitchFamily="34" charset="0"/>
                        </a:rPr>
                        <a:t>How can we make friends?</a:t>
                      </a:r>
                    </a:p>
                  </a:txBody>
                  <a:tcPr anchor="ctr">
                    <a:lnT w="28575" cap="flat" cmpd="sng" algn="ctr">
                      <a:solidFill>
                        <a:schemeClr val="bg1"/>
                      </a:solidFill>
                      <a:prstDash val="solid"/>
                      <a:round/>
                      <a:headEnd type="none" w="med" len="med"/>
                      <a:tailEnd type="none" w="med" len="med"/>
                    </a:lnT>
                    <a:solidFill>
                      <a:srgbClr val="F8A3B2"/>
                    </a:solidFill>
                  </a:tcPr>
                </a:tc>
                <a:tc rowSpan="2">
                  <a:txBody>
                    <a:bodyPr/>
                    <a:lstStyle/>
                    <a:p>
                      <a:pPr algn="ctr"/>
                      <a:r>
                        <a:rPr lang="en-GB" sz="800" b="1" dirty="0">
                          <a:latin typeface="Sassoon Infant Std" panose="020B0503020103030203" pitchFamily="34" charset="0"/>
                        </a:rPr>
                        <a:t>How can people be unkind online?</a:t>
                      </a:r>
                    </a:p>
                  </a:txBody>
                  <a:tcPr anchor="ctr">
                    <a:lnT w="28575" cap="flat" cmpd="sng" algn="ctr">
                      <a:solidFill>
                        <a:schemeClr val="bg1"/>
                      </a:solidFill>
                      <a:prstDash val="solid"/>
                      <a:round/>
                      <a:headEnd type="none" w="med" len="med"/>
                      <a:tailEnd type="none" w="med" len="med"/>
                    </a:lnT>
                    <a:solidFill>
                      <a:srgbClr val="F8A3B2">
                        <a:alpha val="52157"/>
                      </a:srgbClr>
                    </a:solidFill>
                  </a:tcPr>
                </a:tc>
                <a:tc rowSpan="2">
                  <a:txBody>
                    <a:bodyPr/>
                    <a:lstStyle/>
                    <a:p>
                      <a:pPr algn="ctr"/>
                      <a:r>
                        <a:rPr lang="en-GB" sz="800" b="1" dirty="0">
                          <a:latin typeface="Sassoon Infant Std" panose="020B0503020103030203" pitchFamily="34" charset="0"/>
                        </a:rPr>
                        <a:t>How do we keep our private parts safe?</a:t>
                      </a:r>
                    </a:p>
                    <a:p>
                      <a:pPr algn="ctr"/>
                      <a:r>
                        <a:rPr lang="en-GB" sz="800" b="1" dirty="0">
                          <a:latin typeface="Sassoon Infant Std" panose="020B0503020103030203" pitchFamily="34" charset="0"/>
                        </a:rPr>
                        <a:t>(NSPCC </a:t>
                      </a:r>
                      <a:r>
                        <a:rPr lang="en-GB" sz="800" b="1" dirty="0" err="1">
                          <a:latin typeface="Sassoon Infant Std" panose="020B0503020103030203" pitchFamily="34" charset="0"/>
                        </a:rPr>
                        <a:t>Pantosaurus</a:t>
                      </a:r>
                      <a:r>
                        <a:rPr lang="en-GB" sz="800" b="1" dirty="0">
                          <a:latin typeface="Sassoon Infant Std" panose="020B0503020103030203" pitchFamily="34" charset="0"/>
                        </a:rPr>
                        <a:t>)</a:t>
                      </a:r>
                    </a:p>
                  </a:txBody>
                  <a:tcPr anchor="ctr">
                    <a:lnT w="28575" cap="flat" cmpd="sng" algn="ctr">
                      <a:solidFill>
                        <a:schemeClr val="bg1"/>
                      </a:solidFill>
                      <a:prstDash val="solid"/>
                      <a:round/>
                      <a:headEnd type="none" w="med" len="med"/>
                      <a:tailEnd type="none" w="med" len="med"/>
                    </a:lnT>
                    <a:solidFill>
                      <a:schemeClr val="bg1">
                        <a:lumMod val="85000"/>
                      </a:schemeClr>
                    </a:solidFill>
                  </a:tcPr>
                </a:tc>
                <a:tc>
                  <a:txBody>
                    <a:bodyPr/>
                    <a:lstStyle/>
                    <a:p>
                      <a:pPr algn="ctr"/>
                      <a:r>
                        <a:rPr lang="en-GB" sz="800" b="1" dirty="0">
                          <a:latin typeface="Sassoon Infant Std" panose="020B0503020103030203" pitchFamily="34" charset="0"/>
                        </a:rPr>
                        <a:t>Who keeps us safe</a:t>
                      </a:r>
                    </a:p>
                  </a:txBody>
                  <a:tcPr anchor="ctr">
                    <a:lnT w="28575" cap="flat" cmpd="sng" algn="ctr">
                      <a:solidFill>
                        <a:schemeClr val="bg1"/>
                      </a:solidFill>
                      <a:prstDash val="solid"/>
                      <a:round/>
                      <a:headEnd type="none" w="med" len="med"/>
                      <a:tailEnd type="none" w="med" len="med"/>
                    </a:lnT>
                    <a:solidFill>
                      <a:srgbClr val="8ACAB2"/>
                    </a:solidFill>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1" dirty="0">
                          <a:latin typeface="Sassoon Infant Std" panose="020B0503020103030203" pitchFamily="34" charset="0"/>
                        </a:rPr>
                        <a:t>What are the rules when using technology online or at school?</a:t>
                      </a:r>
                    </a:p>
                  </a:txBody>
                  <a:tcPr anchor="ctr">
                    <a:lnT w="28575" cap="flat" cmpd="sng" algn="ctr">
                      <a:solidFill>
                        <a:schemeClr val="bg1"/>
                      </a:solidFill>
                      <a:prstDash val="solid"/>
                      <a:round/>
                      <a:headEnd type="none" w="med" len="med"/>
                      <a:tailEnd type="none" w="med" len="med"/>
                    </a:lnT>
                    <a:solidFill>
                      <a:srgbClr val="CCB0D7">
                        <a:alpha val="52157"/>
                      </a:srgbClr>
                    </a:solidFill>
                  </a:tcPr>
                </a:tc>
                <a:tc rowSpan="2" gridSpan="2">
                  <a:txBody>
                    <a:bodyPr/>
                    <a:lstStyle/>
                    <a:p>
                      <a:pPr algn="ctr"/>
                      <a:r>
                        <a:rPr lang="en-GB" sz="800" b="1" dirty="0">
                          <a:latin typeface="Sassoon Infant Std" panose="020B0503020103030203" pitchFamily="34" charset="0"/>
                        </a:rPr>
                        <a:t>How can we learn to care for ourselves? </a:t>
                      </a:r>
                    </a:p>
                  </a:txBody>
                  <a:tcPr anchor="ctr">
                    <a:lnT w="28575" cap="flat" cmpd="sng" algn="ctr">
                      <a:solidFill>
                        <a:schemeClr val="bg1"/>
                      </a:solidFill>
                      <a:prstDash val="solid"/>
                      <a:round/>
                      <a:headEnd type="none" w="med" len="med"/>
                      <a:tailEnd type="none" w="med" len="med"/>
                    </a:lnT>
                    <a:solidFill>
                      <a:srgbClr val="CCB0D7"/>
                    </a:solidFill>
                  </a:tcPr>
                </a:tc>
                <a:tc rowSpan="2" hMerge="1">
                  <a:txBody>
                    <a:bodyPr/>
                    <a:lstStyle/>
                    <a:p>
                      <a:pPr algn="ctr"/>
                      <a:endParaRPr lang="en-GB" sz="900" b="1" dirty="0">
                        <a:latin typeface="Sassoon Infant Std" panose="020B0503020103030203" pitchFamily="34" charset="0"/>
                      </a:endParaRPr>
                    </a:p>
                  </a:txBody>
                  <a:tcPr anchor="ctr">
                    <a:lnT w="28575" cap="flat" cmpd="sng" algn="ctr">
                      <a:solidFill>
                        <a:schemeClr val="bg1"/>
                      </a:solidFill>
                      <a:prstDash val="solid"/>
                      <a:round/>
                      <a:headEnd type="none" w="med" len="med"/>
                      <a:tailEnd type="none" w="med" len="med"/>
                    </a:lnT>
                    <a:solidFill>
                      <a:schemeClr val="accent3">
                        <a:lumMod val="20000"/>
                        <a:lumOff val="80000"/>
                      </a:schemeClr>
                    </a:solidFill>
                  </a:tcPr>
                </a:tc>
                <a:tc rowSpan="2">
                  <a:txBody>
                    <a:bodyPr/>
                    <a:lstStyle/>
                    <a:p>
                      <a:pPr algn="ctr"/>
                      <a:r>
                        <a:rPr lang="en-GB" sz="800" b="1" dirty="0">
                          <a:latin typeface="Sassoon Infant Std" panose="020B0503020103030203" pitchFamily="34" charset="0"/>
                        </a:rPr>
                        <a:t>How can</a:t>
                      </a:r>
                    </a:p>
                    <a:p>
                      <a:pPr algn="ctr"/>
                      <a:r>
                        <a:rPr lang="en-GB" sz="800" b="1" dirty="0">
                          <a:latin typeface="Sassoon Infant Std" panose="020B0503020103030203" pitchFamily="34" charset="0"/>
                        </a:rPr>
                        <a:t> we prepare for change?</a:t>
                      </a:r>
                    </a:p>
                  </a:txBody>
                  <a:tcPr anchor="ctr">
                    <a:lnT w="28575" cap="flat" cmpd="sng" algn="ctr">
                      <a:solidFill>
                        <a:schemeClr val="bg1"/>
                      </a:solidFill>
                      <a:prstDash val="solid"/>
                      <a:round/>
                      <a:headEnd type="none" w="med" len="med"/>
                      <a:tailEnd type="none" w="med" len="med"/>
                    </a:lnT>
                    <a:solidFill>
                      <a:srgbClr val="FEA482"/>
                    </a:solidFill>
                  </a:tcPr>
                </a:tc>
                <a:extLst>
                  <a:ext uri="{0D108BD9-81ED-4DB2-BD59-A6C34878D82A}">
                    <a16:rowId xmlns:a16="http://schemas.microsoft.com/office/drawing/2014/main" val="738968863"/>
                  </a:ext>
                </a:extLst>
              </a:tr>
              <a:tr h="419203">
                <a:tc vMerge="1">
                  <a:txBody>
                    <a:bodyPr/>
                    <a:lstStyle/>
                    <a:p>
                      <a:endParaRPr lang="en-GB"/>
                    </a:p>
                  </a:txBody>
                  <a:tcPr/>
                </a:tc>
                <a:tc vMerge="1">
                  <a:txBody>
                    <a:bodyPr/>
                    <a:lstStyle/>
                    <a:p>
                      <a:endParaRPr lang="en-GB"/>
                    </a:p>
                  </a:txBody>
                  <a:tcPr/>
                </a:tc>
                <a:tc vMerge="1">
                  <a:txBody>
                    <a:bodyPr/>
                    <a:lstStyle/>
                    <a:p>
                      <a:pPr algn="ctr"/>
                      <a:endParaRPr lang="en-GB" sz="900" b="1" dirty="0">
                        <a:latin typeface="Sassoon Infant Std" panose="020B0503020103030203" pitchFamily="34" charset="0"/>
                      </a:endParaRPr>
                    </a:p>
                  </a:txBody>
                  <a:tcPr anchor="ctr"/>
                </a:tc>
                <a:tc vMerge="1">
                  <a:txBody>
                    <a:bodyPr/>
                    <a:lstStyle/>
                    <a:p>
                      <a:endParaRPr lang="en-GB"/>
                    </a:p>
                  </a:txBody>
                  <a:tcPr/>
                </a:tc>
                <a:tc vMerge="1">
                  <a:txBody>
                    <a:bodyPr/>
                    <a:lstStyle/>
                    <a:p>
                      <a:endParaRPr lang="en-GB" dirty="0"/>
                    </a:p>
                  </a:txBody>
                  <a:tcPr/>
                </a:tc>
                <a:tc vMerge="1">
                  <a:txBody>
                    <a:bodyPr/>
                    <a:lstStyle/>
                    <a:p>
                      <a:endParaRPr lang="en-GB"/>
                    </a:p>
                  </a:txBody>
                  <a:tcPr/>
                </a:tc>
                <a:tc>
                  <a:txBody>
                    <a:bodyPr/>
                    <a:lstStyle/>
                    <a:p>
                      <a:pPr algn="ctr"/>
                      <a:r>
                        <a:rPr lang="en-GB" sz="800" b="1" dirty="0">
                          <a:latin typeface="Sassoon Infant Std" panose="020B0503020103030203" pitchFamily="34" charset="0"/>
                        </a:rPr>
                        <a:t>and healthy?</a:t>
                      </a:r>
                    </a:p>
                  </a:txBody>
                  <a:tcPr anchor="ctr">
                    <a:solidFill>
                      <a:srgbClr val="CCB0D7"/>
                    </a:solidFill>
                  </a:tcPr>
                </a:tc>
                <a:tc vMerge="1">
                  <a:txBody>
                    <a:bodyPr/>
                    <a:lstStyle/>
                    <a:p>
                      <a:pPr algn="ctr"/>
                      <a:endParaRPr lang="en-GB" sz="850" b="1" dirty="0">
                        <a:latin typeface="Sassoon Infant Std" panose="020B0503020103030203" pitchFamily="34" charset="0"/>
                      </a:endParaRPr>
                    </a:p>
                  </a:txBody>
                  <a:tcPr anchor="ctr">
                    <a:solidFill>
                      <a:srgbClr val="CCB0D7"/>
                    </a:solidFill>
                  </a:tcPr>
                </a:tc>
                <a:tc gridSpan="2" vMerge="1">
                  <a:txBody>
                    <a:bodyPr/>
                    <a:lstStyle/>
                    <a:p>
                      <a:endParaRPr lang="en-GB"/>
                    </a:p>
                  </a:txBody>
                  <a:tcPr/>
                </a:tc>
                <a:tc hMerge="1" vMerge="1">
                  <a:txBody>
                    <a:bodyPr/>
                    <a:lstStyle/>
                    <a:p>
                      <a:endParaRPr lang="en-GB"/>
                    </a:p>
                  </a:txBody>
                  <a:tcPr/>
                </a:tc>
                <a:tc vMerge="1">
                  <a:txBody>
                    <a:bodyPr/>
                    <a:lstStyle/>
                    <a:p>
                      <a:endParaRPr lang="en-GB"/>
                    </a:p>
                  </a:txBody>
                  <a:tcPr/>
                </a:tc>
                <a:extLst>
                  <a:ext uri="{0D108BD9-81ED-4DB2-BD59-A6C34878D82A}">
                    <a16:rowId xmlns:a16="http://schemas.microsoft.com/office/drawing/2014/main" val="3547386344"/>
                  </a:ext>
                </a:extLst>
              </a:tr>
              <a:tr h="833496">
                <a:tc>
                  <a:txBody>
                    <a:bodyPr/>
                    <a:lstStyle/>
                    <a:p>
                      <a:pPr algn="ctr"/>
                      <a:r>
                        <a:rPr lang="en-GB" sz="800" b="1" dirty="0">
                          <a:solidFill>
                            <a:schemeClr val="tx1"/>
                          </a:solidFill>
                          <a:latin typeface="Sassoon Infant Std" panose="020B0503020103030203" pitchFamily="34" charset="0"/>
                        </a:rPr>
                        <a:t>Year 1</a:t>
                      </a:r>
                    </a:p>
                  </a:txBody>
                  <a:tcPr anchor="ctr">
                    <a:lnR w="28575" cap="flat" cmpd="sng" algn="ctr">
                      <a:solidFill>
                        <a:schemeClr val="bg1"/>
                      </a:solidFill>
                      <a:prstDash val="solid"/>
                      <a:round/>
                      <a:headEnd type="none" w="med" len="med"/>
                      <a:tailEnd type="none" w="med" len="med"/>
                    </a:lnR>
                    <a:solidFill>
                      <a:schemeClr val="accent3">
                        <a:lumMod val="60000"/>
                        <a:lumOff val="40000"/>
                        <a:alpha val="50100"/>
                      </a:schemeClr>
                    </a:solidFill>
                  </a:tcPr>
                </a:tc>
                <a:tc>
                  <a:txBody>
                    <a:bodyPr/>
                    <a:lstStyle/>
                    <a:p>
                      <a:pPr algn="ctr"/>
                      <a:r>
                        <a:rPr lang="en-GB" sz="800" b="1" dirty="0">
                          <a:latin typeface="Sassoon Infant Std" panose="020B0503020103030203" pitchFamily="34" charset="0"/>
                        </a:rPr>
                        <a:t>How do we decide how to behave?</a:t>
                      </a:r>
                    </a:p>
                  </a:txBody>
                  <a:tcPr anchor="ctr">
                    <a:lnL w="28575" cap="flat" cmpd="sng" algn="ctr">
                      <a:solidFill>
                        <a:schemeClr val="bg1"/>
                      </a:solidFill>
                      <a:prstDash val="solid"/>
                      <a:round/>
                      <a:headEnd type="none" w="med" len="med"/>
                      <a:tailEnd type="none" w="med" len="med"/>
                    </a:lnL>
                    <a:solidFill>
                      <a:srgbClr val="90B7DD"/>
                    </a:solidFill>
                  </a:tcPr>
                </a:tc>
                <a:tc>
                  <a:txBody>
                    <a:bodyPr/>
                    <a:lstStyle/>
                    <a:p>
                      <a:pPr algn="ctr"/>
                      <a:r>
                        <a:rPr lang="en-GB" sz="800" b="1" dirty="0">
                          <a:latin typeface="Sassoon Infant Std" panose="020B0503020103030203" pitchFamily="34" charset="0"/>
                        </a:rPr>
                        <a:t>What information can I share online?</a:t>
                      </a:r>
                    </a:p>
                  </a:txBody>
                  <a:tcPr anchor="ctr">
                    <a:solidFill>
                      <a:srgbClr val="90B7DD">
                        <a:alpha val="52941"/>
                      </a:srgbClr>
                    </a:solidFill>
                  </a:tcPr>
                </a:tc>
                <a:tc>
                  <a:txBody>
                    <a:bodyPr/>
                    <a:lstStyle/>
                    <a:p>
                      <a:pPr algn="ctr"/>
                      <a:r>
                        <a:rPr lang="en-GB" sz="800" b="1" dirty="0">
                          <a:latin typeface="Sassoon Infant Std" panose="020B0503020103030203" pitchFamily="34" charset="0"/>
                        </a:rPr>
                        <a:t>How do we feel?</a:t>
                      </a:r>
                    </a:p>
                  </a:txBody>
                  <a:tcPr anchor="ctr">
                    <a:solidFill>
                      <a:srgbClr val="F8A3B2"/>
                    </a:solidFill>
                  </a:tcPr>
                </a:tc>
                <a:tc>
                  <a:txBody>
                    <a:bodyPr/>
                    <a:lstStyle/>
                    <a:p>
                      <a:pPr algn="ctr"/>
                      <a:r>
                        <a:rPr lang="en-GB" sz="800" b="1" dirty="0">
                          <a:latin typeface="Sassoon Infant Std" panose="020B0503020103030203" pitchFamily="34" charset="0"/>
                        </a:rPr>
                        <a:t>How can we keep my information private online?</a:t>
                      </a:r>
                    </a:p>
                  </a:txBody>
                  <a:tcPr anchor="ctr">
                    <a:solidFill>
                      <a:srgbClr val="8ACAB2">
                        <a:alpha val="52157"/>
                      </a:srgbClr>
                    </a:solidFill>
                  </a:tcPr>
                </a:tc>
                <a:tc>
                  <a:txBody>
                    <a:bodyPr/>
                    <a:lstStyle/>
                    <a:p>
                      <a:pPr algn="ctr"/>
                      <a:r>
                        <a:rPr lang="en-GB" sz="800" b="1" dirty="0">
                          <a:latin typeface="Sassoon Infant Std" panose="020B0503020103030203" pitchFamily="34" charset="0"/>
                        </a:rPr>
                        <a:t>When do I talk to an adult?</a:t>
                      </a:r>
                    </a:p>
                    <a:p>
                      <a:pPr algn="ctr"/>
                      <a:r>
                        <a:rPr lang="en-GB" sz="800" b="1" dirty="0">
                          <a:latin typeface="Sassoon Infant Std" panose="020B0503020103030203" pitchFamily="34" charset="0"/>
                        </a:rPr>
                        <a:t>(Stranger Danger)</a:t>
                      </a:r>
                    </a:p>
                  </a:txBody>
                  <a:tcPr anchor="ctr">
                    <a:solidFill>
                      <a:schemeClr val="bg1">
                        <a:lumMod val="85000"/>
                      </a:schemeClr>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1" dirty="0">
                          <a:latin typeface="Sassoon Infant Std" panose="020B0503020103030203" pitchFamily="34" charset="0"/>
                        </a:rPr>
                        <a:t>What makes us special?</a:t>
                      </a:r>
                    </a:p>
                  </a:txBody>
                  <a:tcPr anchor="ctr">
                    <a:solidFill>
                      <a:srgbClr val="FEA482"/>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latin typeface="Sassoon Infant Std" panose="020B0503020103030203" pitchFamily="34" charset="0"/>
                      </a:endParaRPr>
                    </a:p>
                  </a:txBody>
                  <a:tcPr anchor="ctr">
                    <a:solidFill>
                      <a:srgbClr val="FEA48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1" dirty="0">
                          <a:latin typeface="Sassoon Infant Std" panose="020B0503020103030203" pitchFamily="34" charset="0"/>
                        </a:rPr>
                        <a:t>How can we be kind online?</a:t>
                      </a:r>
                    </a:p>
                  </a:txBody>
                  <a:tcPr anchor="ctr">
                    <a:solidFill>
                      <a:srgbClr val="F8A3B2">
                        <a:alpha val="52157"/>
                      </a:srgbClr>
                    </a:solidFill>
                  </a:tcPr>
                </a:tc>
                <a:tc>
                  <a:txBody>
                    <a:bodyPr/>
                    <a:lstStyle/>
                    <a:p>
                      <a:pPr algn="ctr"/>
                      <a:r>
                        <a:rPr lang="en-GB" sz="800" b="1" dirty="0">
                          <a:latin typeface="Sassoon Infant Std" panose="020B0503020103030203" pitchFamily="34" charset="0"/>
                        </a:rPr>
                        <a:t>How can we be healthy?</a:t>
                      </a:r>
                    </a:p>
                  </a:txBody>
                  <a:tcPr anchor="ctr">
                    <a:solidFill>
                      <a:srgbClr val="CCB0D7"/>
                    </a:solidFill>
                  </a:tcPr>
                </a:tc>
                <a:tc>
                  <a:txBody>
                    <a:bodyPr/>
                    <a:lstStyle/>
                    <a:p>
                      <a:pPr algn="ctr"/>
                      <a:r>
                        <a:rPr lang="en-GB" sz="800" b="1" dirty="0">
                          <a:latin typeface="Sassoon Infant Std" panose="020B0503020103030203" pitchFamily="34" charset="0"/>
                        </a:rPr>
                        <a:t>How can we keep safe?</a:t>
                      </a:r>
                    </a:p>
                  </a:txBody>
                  <a:tcPr anchor="ctr">
                    <a:solidFill>
                      <a:srgbClr val="8ACAB2"/>
                    </a:solidFill>
                  </a:tcPr>
                </a:tc>
                <a:extLst>
                  <a:ext uri="{0D108BD9-81ED-4DB2-BD59-A6C34878D82A}">
                    <a16:rowId xmlns:a16="http://schemas.microsoft.com/office/drawing/2014/main" val="1719616204"/>
                  </a:ext>
                </a:extLst>
              </a:tr>
              <a:tr h="837287">
                <a:tc>
                  <a:txBody>
                    <a:bodyPr/>
                    <a:lstStyle/>
                    <a:p>
                      <a:pPr algn="ctr"/>
                      <a:r>
                        <a:rPr lang="en-GB" sz="800" b="1" dirty="0">
                          <a:solidFill>
                            <a:schemeClr val="tx1"/>
                          </a:solidFill>
                          <a:latin typeface="Sassoon Infant Std" panose="020B0503020103030203" pitchFamily="34" charset="0"/>
                        </a:rPr>
                        <a:t>Year 2</a:t>
                      </a:r>
                    </a:p>
                  </a:txBody>
                  <a:tcPr anchor="ctr">
                    <a:lnR w="28575" cap="flat" cmpd="sng" algn="ctr">
                      <a:solidFill>
                        <a:schemeClr val="bg1"/>
                      </a:solidFill>
                      <a:prstDash val="solid"/>
                      <a:round/>
                      <a:headEnd type="none" w="med" len="med"/>
                      <a:tailEnd type="none" w="med" len="med"/>
                    </a:lnR>
                    <a:solidFill>
                      <a:schemeClr val="accent3">
                        <a:lumMod val="60000"/>
                        <a:lumOff val="40000"/>
                        <a:alpha val="50100"/>
                      </a:schemeClr>
                    </a:solidFill>
                  </a:tcPr>
                </a:tc>
                <a:tc>
                  <a:txBody>
                    <a:bodyPr/>
                    <a:lstStyle/>
                    <a:p>
                      <a:pPr algn="ctr"/>
                      <a:r>
                        <a:rPr lang="en-GB" sz="800" b="1" dirty="0">
                          <a:latin typeface="Sassoon Infant Std" panose="020B0503020103030203" pitchFamily="34" charset="0"/>
                        </a:rPr>
                        <a:t>How can we help ourselves and</a:t>
                      </a:r>
                      <a:r>
                        <a:rPr lang="en-GB" sz="800" b="1" baseline="0" dirty="0">
                          <a:latin typeface="Sassoon Infant Std" panose="020B0503020103030203" pitchFamily="34" charset="0"/>
                        </a:rPr>
                        <a:t> others</a:t>
                      </a:r>
                      <a:r>
                        <a:rPr lang="en-GB" sz="800" b="1" dirty="0">
                          <a:latin typeface="Sassoon Infant Std" panose="020B0503020103030203" pitchFamily="34" charset="0"/>
                        </a:rPr>
                        <a:t>?</a:t>
                      </a:r>
                    </a:p>
                  </a:txBody>
                  <a:tcPr anchor="ctr">
                    <a:lnL w="28575" cap="flat" cmpd="sng" algn="ctr">
                      <a:solidFill>
                        <a:schemeClr val="bg1"/>
                      </a:solidFill>
                      <a:prstDash val="solid"/>
                      <a:round/>
                      <a:headEnd type="none" w="med" len="med"/>
                      <a:tailEnd type="none" w="med" len="med"/>
                    </a:lnL>
                    <a:solidFill>
                      <a:srgbClr val="90B7DD"/>
                    </a:solidFill>
                  </a:tcPr>
                </a:tc>
                <a:tc>
                  <a:txBody>
                    <a:bodyPr/>
                    <a:lstStyle/>
                    <a:p>
                      <a:pPr algn="ctr"/>
                      <a:r>
                        <a:rPr lang="en-GB" sz="800" b="1" dirty="0">
                          <a:latin typeface="Sassoon Infant Std" panose="020B0503020103030203" pitchFamily="34" charset="0"/>
                        </a:rPr>
                        <a:t>How can we ask for and give consent online?</a:t>
                      </a:r>
                    </a:p>
                  </a:txBody>
                  <a:tcPr anchor="ctr">
                    <a:solidFill>
                      <a:srgbClr val="F8A3B2">
                        <a:alpha val="50196"/>
                      </a:srgbClr>
                    </a:solidFill>
                  </a:tcPr>
                </a:tc>
                <a:tc>
                  <a:txBody>
                    <a:bodyPr/>
                    <a:lstStyle/>
                    <a:p>
                      <a:pPr algn="ctr"/>
                      <a:r>
                        <a:rPr lang="en-GB" sz="800" b="1" dirty="0">
                          <a:latin typeface="Sassoon Infant Std" panose="020B0503020103030203" pitchFamily="34" charset="0"/>
                        </a:rPr>
                        <a:t>How do situations make us feel and what does bullying mean?</a:t>
                      </a:r>
                    </a:p>
                  </a:txBody>
                  <a:tcPr anchor="ctr">
                    <a:solidFill>
                      <a:srgbClr val="F8A3B2"/>
                    </a:solidFill>
                  </a:tcPr>
                </a:tc>
                <a:tc>
                  <a:txBody>
                    <a:bodyPr/>
                    <a:lstStyle/>
                    <a:p>
                      <a:pPr algn="ctr"/>
                      <a:r>
                        <a:rPr lang="en-GB" sz="800" b="1" dirty="0">
                          <a:latin typeface="Sassoon Infant Std" panose="020B0503020103030203" pitchFamily="34" charset="0"/>
                        </a:rPr>
                        <a:t>What rules should I follow when using technology independently? </a:t>
                      </a:r>
                    </a:p>
                  </a:txBody>
                  <a:tcPr anchor="ctr">
                    <a:solidFill>
                      <a:srgbClr val="CCB0D7">
                        <a:alpha val="52157"/>
                      </a:srgbClr>
                    </a:solidFill>
                  </a:tcPr>
                </a:tc>
                <a:tc>
                  <a:txBody>
                    <a:bodyPr/>
                    <a:lstStyle/>
                    <a:p>
                      <a:pPr algn="ctr"/>
                      <a:r>
                        <a:rPr lang="en-GB" sz="800" b="1" dirty="0">
                          <a:latin typeface="Sassoon Infant Std" panose="020B0503020103030203" pitchFamily="34" charset="0"/>
                        </a:rPr>
                        <a:t>When</a:t>
                      </a:r>
                      <a:r>
                        <a:rPr lang="en-GB" sz="800" b="1" baseline="0" dirty="0">
                          <a:latin typeface="Sassoon Infant Std" panose="020B0503020103030203" pitchFamily="34" charset="0"/>
                        </a:rPr>
                        <a:t> is it okay to keep a secret?</a:t>
                      </a:r>
                      <a:endParaRPr lang="en-GB" sz="800" b="1" dirty="0">
                        <a:latin typeface="Sassoon Infant Std" panose="020B0503020103030203" pitchFamily="34" charset="0"/>
                      </a:endParaRPr>
                    </a:p>
                  </a:txBody>
                  <a:tcPr anchor="ctr">
                    <a:solidFill>
                      <a:schemeClr val="bg1">
                        <a:lumMod val="85000"/>
                      </a:schemeClr>
                    </a:solidFill>
                  </a:tcPr>
                </a:tc>
                <a:tc>
                  <a:txBody>
                    <a:bodyPr/>
                    <a:lstStyle/>
                    <a:p>
                      <a:pPr algn="ctr"/>
                      <a:r>
                        <a:rPr lang="en-GB" sz="800" b="1" dirty="0">
                          <a:latin typeface="Sassoon Infant Std" panose="020B0503020103030203" pitchFamily="34" charset="0"/>
                        </a:rPr>
                        <a:t>How do we </a:t>
                      </a:r>
                      <a:r>
                        <a:rPr lang="en-GB" sz="800" b="1">
                          <a:latin typeface="Sassoon Infant Std" panose="020B0503020103030203" pitchFamily="34" charset="0"/>
                        </a:rPr>
                        <a:t>keep ourselves</a:t>
                      </a:r>
                      <a:r>
                        <a:rPr lang="en-GB" sz="800" b="1" baseline="0">
                          <a:latin typeface="Sassoon Infant Std" panose="020B0503020103030203" pitchFamily="34" charset="0"/>
                        </a:rPr>
                        <a:t> safe and</a:t>
                      </a:r>
                      <a:r>
                        <a:rPr lang="en-GB" sz="800" b="1">
                          <a:latin typeface="Sassoon Infant Std" panose="020B0503020103030203" pitchFamily="34" charset="0"/>
                        </a:rPr>
                        <a:t> </a:t>
                      </a:r>
                      <a:r>
                        <a:rPr lang="en-GB" sz="800" b="1" dirty="0">
                          <a:latin typeface="Sassoon Infant Std" panose="020B0503020103030203" pitchFamily="34" charset="0"/>
                        </a:rPr>
                        <a:t>clean?</a:t>
                      </a:r>
                    </a:p>
                  </a:txBody>
                  <a:tcPr anchor="ctr">
                    <a:solidFill>
                      <a:srgbClr val="CCB0D7"/>
                    </a:solidFill>
                  </a:tcPr>
                </a:tc>
                <a:tc>
                  <a:txBody>
                    <a:bodyPr/>
                    <a:lstStyle/>
                    <a:p>
                      <a:pPr algn="ctr"/>
                      <a:r>
                        <a:rPr lang="en-GB" sz="800" b="1" dirty="0">
                          <a:latin typeface="Sassoon Infant Std" panose="020B0503020103030203" pitchFamily="34" charset="0"/>
                        </a:rPr>
                        <a:t>Who does content on the internet belong to?</a:t>
                      </a:r>
                    </a:p>
                  </a:txBody>
                  <a:tcPr anchor="ctr">
                    <a:solidFill>
                      <a:srgbClr val="FAF3AB">
                        <a:alpha val="52157"/>
                      </a:srgbClr>
                    </a:solidFill>
                  </a:tcPr>
                </a:tc>
                <a:tc>
                  <a:txBody>
                    <a:bodyPr/>
                    <a:lstStyle/>
                    <a:p>
                      <a:pPr algn="ctr"/>
                      <a:r>
                        <a:rPr lang="en-GB" sz="800" b="1" dirty="0">
                          <a:latin typeface="Sassoon Infant Std" panose="020B0503020103030203" pitchFamily="34" charset="0"/>
                        </a:rPr>
                        <a:t>What is the same and different about us?</a:t>
                      </a:r>
                    </a:p>
                  </a:txBody>
                  <a:tcPr anchor="ctr">
                    <a:solidFill>
                      <a:srgbClr val="FEA48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1" dirty="0">
                          <a:latin typeface="Sassoon Infant Std" panose="020B0503020103030203" pitchFamily="34" charset="0"/>
                        </a:rPr>
                        <a:t>How can we get money and what can we do with it?</a:t>
                      </a:r>
                    </a:p>
                  </a:txBody>
                  <a:tcPr anchor="ctr">
                    <a:solidFill>
                      <a:srgbClr val="FAF3AB"/>
                    </a:solidFill>
                  </a:tcPr>
                </a:tc>
                <a:tc>
                  <a:txBody>
                    <a:bodyPr/>
                    <a:lstStyle/>
                    <a:p>
                      <a:pPr algn="ctr"/>
                      <a:r>
                        <a:rPr lang="en-GB" sz="800" b="1" dirty="0">
                          <a:latin typeface="Sassoon Infant Std" panose="020B0503020103030203" pitchFamily="34" charset="0"/>
                        </a:rPr>
                        <a:t>How can we keep safe in different places?</a:t>
                      </a:r>
                    </a:p>
                  </a:txBody>
                  <a:tcPr anchor="ctr">
                    <a:solidFill>
                      <a:srgbClr val="8ACAB2"/>
                    </a:solidFill>
                  </a:tcPr>
                </a:tc>
                <a:extLst>
                  <a:ext uri="{0D108BD9-81ED-4DB2-BD59-A6C34878D82A}">
                    <a16:rowId xmlns:a16="http://schemas.microsoft.com/office/drawing/2014/main" val="4207319958"/>
                  </a:ext>
                </a:extLst>
              </a:tr>
              <a:tr h="801261">
                <a:tc>
                  <a:txBody>
                    <a:bodyPr/>
                    <a:lstStyle/>
                    <a:p>
                      <a:pPr algn="ctr"/>
                      <a:r>
                        <a:rPr lang="en-GB" sz="800" b="1" dirty="0">
                          <a:solidFill>
                            <a:schemeClr val="tx1"/>
                          </a:solidFill>
                          <a:latin typeface="Sassoon Infant Std" panose="020B0503020103030203" pitchFamily="34" charset="0"/>
                        </a:rPr>
                        <a:t>Year 3</a:t>
                      </a:r>
                    </a:p>
                  </a:txBody>
                  <a:tcPr anchor="ctr">
                    <a:lnR w="28575" cap="flat" cmpd="sng" algn="ctr">
                      <a:solidFill>
                        <a:schemeClr val="bg1"/>
                      </a:solidFill>
                      <a:prstDash val="solid"/>
                      <a:round/>
                      <a:headEnd type="none" w="med" len="med"/>
                      <a:tailEnd type="none" w="med" len="med"/>
                    </a:lnR>
                    <a:solidFill>
                      <a:schemeClr val="accent3">
                        <a:lumMod val="60000"/>
                        <a:lumOff val="40000"/>
                        <a:alpha val="50100"/>
                      </a:schemeClr>
                    </a:solidFill>
                  </a:tcPr>
                </a:tc>
                <a:tc>
                  <a:txBody>
                    <a:bodyPr/>
                    <a:lstStyle/>
                    <a:p>
                      <a:pPr algn="ctr"/>
                      <a:r>
                        <a:rPr lang="en-GB" sz="800" b="1" dirty="0">
                          <a:latin typeface="Sassoon Infant Std" panose="020B0503020103030203" pitchFamily="34" charset="0"/>
                        </a:rPr>
                        <a:t>What are the rules that keep us safe?</a:t>
                      </a:r>
                    </a:p>
                  </a:txBody>
                  <a:tcPr anchor="ctr">
                    <a:lnL w="28575" cap="flat" cmpd="sng" algn="ctr">
                      <a:solidFill>
                        <a:schemeClr val="bg1"/>
                      </a:solidFill>
                      <a:prstDash val="solid"/>
                      <a:round/>
                      <a:headEnd type="none" w="med" len="med"/>
                      <a:tailEnd type="none" w="med" len="med"/>
                    </a:lnL>
                    <a:solidFill>
                      <a:srgbClr val="8ACAB2"/>
                    </a:solidFill>
                  </a:tcPr>
                </a:tc>
                <a:tc>
                  <a:txBody>
                    <a:bodyPr/>
                    <a:lstStyle/>
                    <a:p>
                      <a:pPr algn="ctr"/>
                      <a:r>
                        <a:rPr lang="en-GB" sz="800" b="1" dirty="0">
                          <a:latin typeface="Sassoon Infant Std" panose="020B0503020103030203" pitchFamily="34" charset="0"/>
                        </a:rPr>
                        <a:t>What does identity mean online?</a:t>
                      </a:r>
                    </a:p>
                  </a:txBody>
                  <a:tcPr anchor="ctr">
                    <a:solidFill>
                      <a:srgbClr val="FEA482">
                        <a:alpha val="50196"/>
                      </a:srgbClr>
                    </a:solidFill>
                  </a:tcPr>
                </a:tc>
                <a:tc>
                  <a:txBody>
                    <a:bodyPr/>
                    <a:lstStyle/>
                    <a:p>
                      <a:pPr algn="ctr"/>
                      <a:r>
                        <a:rPr lang="en-GB" sz="800" b="1" dirty="0">
                          <a:latin typeface="Sassoon Infant Std" panose="020B0503020103030203" pitchFamily="34" charset="0"/>
                        </a:rPr>
                        <a:t>What are we responsible for?</a:t>
                      </a:r>
                    </a:p>
                  </a:txBody>
                  <a:tcPr anchor="ctr">
                    <a:solidFill>
                      <a:srgbClr val="90B7DD"/>
                    </a:solidFill>
                  </a:tcPr>
                </a:tc>
                <a:tc>
                  <a:txBody>
                    <a:bodyPr/>
                    <a:lstStyle/>
                    <a:p>
                      <a:pPr algn="ctr"/>
                      <a:r>
                        <a:rPr lang="en-GB" sz="800" b="1" dirty="0">
                          <a:latin typeface="Sassoon Infant Std" panose="020B0503020103030203" pitchFamily="34" charset="0"/>
                        </a:rPr>
                        <a:t>What is appropriate behaviour online?</a:t>
                      </a:r>
                    </a:p>
                  </a:txBody>
                  <a:tcPr anchor="ctr">
                    <a:solidFill>
                      <a:srgbClr val="F8A3B2">
                        <a:alpha val="52157"/>
                      </a:srgbClr>
                    </a:solidFill>
                  </a:tcPr>
                </a:tc>
                <a:tc>
                  <a:txBody>
                    <a:bodyPr/>
                    <a:lstStyle/>
                    <a:p>
                      <a:pPr algn="ctr"/>
                      <a:r>
                        <a:rPr lang="en-GB" sz="800" b="1" dirty="0">
                          <a:latin typeface="Sassoon Infant Std" panose="020B0503020103030203" pitchFamily="34" charset="0"/>
                        </a:rPr>
                        <a:t>How do we set appropriate boundaries in friendships?</a:t>
                      </a:r>
                    </a:p>
                  </a:txBody>
                  <a:tcPr anchor="ctr">
                    <a:solidFill>
                      <a:schemeClr val="bg1">
                        <a:lumMod val="85000"/>
                      </a:schemeClr>
                    </a:solidFill>
                  </a:tcPr>
                </a:tc>
                <a:tc>
                  <a:txBody>
                    <a:bodyPr/>
                    <a:lstStyle/>
                    <a:p>
                      <a:pPr algn="ctr"/>
                      <a:r>
                        <a:rPr lang="en-GB" sz="800" b="1" dirty="0">
                          <a:latin typeface="Sassoon Infant Std" panose="020B0503020103030203" pitchFamily="34" charset="0"/>
                        </a:rPr>
                        <a:t>How can we stay safe online and when using social media?</a:t>
                      </a:r>
                    </a:p>
                  </a:txBody>
                  <a:tcPr anchor="ctr">
                    <a:solidFill>
                      <a:srgbClr val="8ACAB2"/>
                    </a:solidFill>
                  </a:tcPr>
                </a:tc>
                <a:tc>
                  <a:txBody>
                    <a:bodyPr/>
                    <a:lstStyle/>
                    <a:p>
                      <a:pPr algn="ctr"/>
                      <a:r>
                        <a:rPr lang="en-GB" sz="800" b="1" dirty="0">
                          <a:latin typeface="Sassoon Infant Std" panose="020B0503020103030203" pitchFamily="34" charset="0"/>
                        </a:rPr>
                        <a:t>How can we use the internet safely?</a:t>
                      </a:r>
                    </a:p>
                  </a:txBody>
                  <a:tcPr anchor="ctr">
                    <a:solidFill>
                      <a:srgbClr val="8ACAB2">
                        <a:alpha val="52157"/>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1" dirty="0">
                          <a:latin typeface="Sassoon Infant Std" panose="020B0503020103030203" pitchFamily="34" charset="0"/>
                        </a:rPr>
                        <a:t>How can we look after our physical and mental</a:t>
                      </a:r>
                      <a:r>
                        <a:rPr lang="en-GB" sz="800" b="1" baseline="0" dirty="0">
                          <a:latin typeface="Sassoon Infant Std" panose="020B0503020103030203" pitchFamily="34" charset="0"/>
                        </a:rPr>
                        <a:t> health?</a:t>
                      </a:r>
                      <a:endParaRPr lang="en-GB" sz="800" b="1" dirty="0">
                        <a:latin typeface="Sassoon Infant Std" panose="020B0503020103030203" pitchFamily="34" charset="0"/>
                      </a:endParaRPr>
                    </a:p>
                  </a:txBody>
                  <a:tcPr anchor="ctr">
                    <a:solidFill>
                      <a:srgbClr val="CCB0D7"/>
                    </a:solidFill>
                  </a:tcPr>
                </a:tc>
                <a:tc>
                  <a:txBody>
                    <a:bodyPr/>
                    <a:lstStyle/>
                    <a:p>
                      <a:pPr algn="ctr"/>
                      <a:r>
                        <a:rPr lang="en-GB" sz="800" b="1" dirty="0">
                          <a:latin typeface="Sassoon Infant Std" panose="020B0503020103030203" pitchFamily="34" charset="0"/>
                        </a:rPr>
                        <a:t>What can we do about bullying?</a:t>
                      </a:r>
                    </a:p>
                  </a:txBody>
                  <a:tcPr anchor="ctr">
                    <a:solidFill>
                      <a:srgbClr val="F8A3B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1" dirty="0">
                          <a:latin typeface="Sassoon Infant Std" panose="020B0503020103030203" pitchFamily="34" charset="0"/>
                        </a:rPr>
                        <a:t>What jobs would we like to have?</a:t>
                      </a:r>
                    </a:p>
                  </a:txBody>
                  <a:tcPr anchor="ctr">
                    <a:solidFill>
                      <a:srgbClr val="FAF3AB"/>
                    </a:solidFill>
                  </a:tcPr>
                </a:tc>
                <a:extLst>
                  <a:ext uri="{0D108BD9-81ED-4DB2-BD59-A6C34878D82A}">
                    <a16:rowId xmlns:a16="http://schemas.microsoft.com/office/drawing/2014/main" val="675886889"/>
                  </a:ext>
                </a:extLst>
              </a:tr>
              <a:tr h="801261">
                <a:tc>
                  <a:txBody>
                    <a:bodyPr/>
                    <a:lstStyle/>
                    <a:p>
                      <a:pPr algn="ctr"/>
                      <a:r>
                        <a:rPr lang="en-GB" sz="800" b="1" dirty="0">
                          <a:solidFill>
                            <a:schemeClr val="tx1"/>
                          </a:solidFill>
                          <a:latin typeface="Sassoon Infant Std" panose="020B0503020103030203" pitchFamily="34" charset="0"/>
                        </a:rPr>
                        <a:t>Year 4</a:t>
                      </a:r>
                    </a:p>
                  </a:txBody>
                  <a:tcPr anchor="ctr">
                    <a:lnR w="28575" cap="flat" cmpd="sng" algn="ctr">
                      <a:solidFill>
                        <a:schemeClr val="bg1"/>
                      </a:solidFill>
                      <a:prstDash val="solid"/>
                      <a:round/>
                      <a:headEnd type="none" w="med" len="med"/>
                      <a:tailEnd type="none" w="med" len="med"/>
                    </a:lnR>
                    <a:solidFill>
                      <a:schemeClr val="accent3">
                        <a:lumMod val="60000"/>
                        <a:lumOff val="40000"/>
                        <a:alpha val="50100"/>
                      </a:schemeClr>
                    </a:solidFill>
                  </a:tcPr>
                </a:tc>
                <a:tc>
                  <a:txBody>
                    <a:bodyPr/>
                    <a:lstStyle/>
                    <a:p>
                      <a:pPr algn="ctr"/>
                      <a:r>
                        <a:rPr lang="en-GB" sz="800" b="1" dirty="0">
                          <a:latin typeface="Sassoon Infant Std" panose="020B0503020103030203" pitchFamily="34" charset="0"/>
                        </a:rPr>
                        <a:t>How can we have positive</a:t>
                      </a:r>
                      <a:r>
                        <a:rPr lang="en-GB" sz="800" b="1" baseline="0" dirty="0">
                          <a:latin typeface="Sassoon Infant Std" panose="020B0503020103030203" pitchFamily="34" charset="0"/>
                        </a:rPr>
                        <a:t> relationships?</a:t>
                      </a:r>
                      <a:endParaRPr lang="en-GB" sz="800" b="1" dirty="0">
                        <a:latin typeface="Sassoon Infant Std" panose="020B0503020103030203" pitchFamily="34" charset="0"/>
                      </a:endParaRPr>
                    </a:p>
                  </a:txBody>
                  <a:tcPr anchor="ctr">
                    <a:lnL w="28575" cap="flat" cmpd="sng" algn="ctr">
                      <a:solidFill>
                        <a:schemeClr val="bg1"/>
                      </a:solidFill>
                      <a:prstDash val="solid"/>
                      <a:round/>
                      <a:headEnd type="none" w="med" len="med"/>
                      <a:tailEnd type="none" w="med" len="med"/>
                    </a:lnL>
                    <a:solidFill>
                      <a:srgbClr val="F8A3B2"/>
                    </a:solidFill>
                  </a:tcPr>
                </a:tc>
                <a:tc>
                  <a:txBody>
                    <a:bodyPr/>
                    <a:lstStyle/>
                    <a:p>
                      <a:pPr algn="ctr"/>
                      <a:r>
                        <a:rPr lang="en-GB" sz="800" b="1" dirty="0">
                          <a:latin typeface="Sassoon Infant Std" panose="020B0503020103030203" pitchFamily="34" charset="0"/>
                        </a:rPr>
                        <a:t>How can we show respect to others online?</a:t>
                      </a:r>
                    </a:p>
                  </a:txBody>
                  <a:tcPr anchor="ctr">
                    <a:solidFill>
                      <a:srgbClr val="F8A3B2">
                        <a:alpha val="52157"/>
                      </a:srgbClr>
                    </a:solidFill>
                  </a:tcPr>
                </a:tc>
                <a:tc>
                  <a:txBody>
                    <a:bodyPr/>
                    <a:lstStyle/>
                    <a:p>
                      <a:pPr algn="ctr"/>
                      <a:r>
                        <a:rPr lang="en-GB" sz="800" b="1" dirty="0">
                          <a:latin typeface="Sassoon Infant Std" panose="020B0503020103030203" pitchFamily="34" charset="0"/>
                        </a:rPr>
                        <a:t>How do we grow and change?</a:t>
                      </a:r>
                    </a:p>
                  </a:txBody>
                  <a:tcPr anchor="ctr">
                    <a:solidFill>
                      <a:srgbClr val="CCB0D7"/>
                    </a:solidFill>
                  </a:tcPr>
                </a:tc>
                <a:tc>
                  <a:txBody>
                    <a:bodyPr/>
                    <a:lstStyle/>
                    <a:p>
                      <a:pPr algn="ctr"/>
                      <a:r>
                        <a:rPr lang="en-GB" sz="800" b="1" dirty="0">
                          <a:latin typeface="Sassoon Infant Std" panose="020B0503020103030203" pitchFamily="34" charset="0"/>
                        </a:rPr>
                        <a:t>How can we find reliable information online?</a:t>
                      </a:r>
                    </a:p>
                  </a:txBody>
                  <a:tcPr anchor="ctr">
                    <a:solidFill>
                      <a:srgbClr val="90B7DD">
                        <a:alpha val="52157"/>
                      </a:srgbClr>
                    </a:solidFill>
                  </a:tcPr>
                </a:tc>
                <a:tc>
                  <a:txBody>
                    <a:bodyPr/>
                    <a:lstStyle/>
                    <a:p>
                      <a:pPr algn="ctr"/>
                      <a:r>
                        <a:rPr lang="en-GB" sz="800" b="1" dirty="0">
                          <a:latin typeface="Sassoon Infant Std" panose="020B0503020103030203" pitchFamily="34" charset="0"/>
                        </a:rPr>
                        <a:t>When is it appropriate to talk about our body parts? </a:t>
                      </a:r>
                    </a:p>
                  </a:txBody>
                  <a:tcPr anchor="ctr">
                    <a:solidFill>
                      <a:schemeClr val="bg1">
                        <a:lumMod val="85000"/>
                      </a:schemeClr>
                    </a:solidFill>
                  </a:tcPr>
                </a:tc>
                <a:tc>
                  <a:txBody>
                    <a:bodyPr/>
                    <a:lstStyle/>
                    <a:p>
                      <a:pPr algn="ctr"/>
                      <a:r>
                        <a:rPr lang="en-GB" sz="800" b="1" dirty="0">
                          <a:latin typeface="Sassoon Infant Std" panose="020B0503020103030203" pitchFamily="34" charset="0"/>
                        </a:rPr>
                        <a:t>What is diversity?</a:t>
                      </a:r>
                    </a:p>
                  </a:txBody>
                  <a:tcPr anchor="ctr">
                    <a:solidFill>
                      <a:srgbClr val="FEA482"/>
                    </a:solidFill>
                  </a:tcPr>
                </a:tc>
                <a:tc>
                  <a:txBody>
                    <a:bodyPr/>
                    <a:lstStyle/>
                    <a:p>
                      <a:pPr algn="ctr"/>
                      <a:r>
                        <a:rPr lang="en-GB" sz="800" b="1" dirty="0">
                          <a:latin typeface="Sassoon Infant Std" panose="020B0503020103030203" pitchFamily="34" charset="0"/>
                        </a:rPr>
                        <a:t>Can we use other people’s online content?</a:t>
                      </a:r>
                    </a:p>
                  </a:txBody>
                  <a:tcPr anchor="ctr">
                    <a:solidFill>
                      <a:srgbClr val="FAF3AB">
                        <a:alpha val="52157"/>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1" dirty="0">
                          <a:latin typeface="Sassoon Infant Std" panose="020B0503020103030203" pitchFamily="34" charset="0"/>
                        </a:rPr>
                        <a:t>How can </a:t>
                      </a:r>
                      <a:r>
                        <a:rPr lang="en-GB" sz="800" b="1">
                          <a:latin typeface="Sassoon Infant Std" panose="020B0503020103030203" pitchFamily="34" charset="0"/>
                        </a:rPr>
                        <a:t>we understand</a:t>
                      </a:r>
                      <a:r>
                        <a:rPr lang="en-GB" sz="800" b="1" baseline="0">
                          <a:latin typeface="Sassoon Infant Std" panose="020B0503020103030203" pitchFamily="34" charset="0"/>
                        </a:rPr>
                        <a:t> </a:t>
                      </a:r>
                      <a:r>
                        <a:rPr lang="en-GB" sz="800" b="1">
                          <a:latin typeface="Sassoon Infant Std" panose="020B0503020103030203" pitchFamily="34" charset="0"/>
                        </a:rPr>
                        <a:t>our </a:t>
                      </a:r>
                      <a:r>
                        <a:rPr lang="en-GB" sz="800" b="1" dirty="0">
                          <a:latin typeface="Sassoon Infant Std" panose="020B0503020103030203" pitchFamily="34" charset="0"/>
                        </a:rPr>
                        <a:t>feelings?</a:t>
                      </a:r>
                    </a:p>
                  </a:txBody>
                  <a:tcPr anchor="ctr">
                    <a:solidFill>
                      <a:srgbClr val="F8A3B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1" dirty="0">
                          <a:latin typeface="Sassoon Infant Std" panose="020B0503020103030203" pitchFamily="34" charset="0"/>
                        </a:rPr>
                        <a:t>What makes us enterprising?</a:t>
                      </a:r>
                    </a:p>
                  </a:txBody>
                  <a:tcPr anchor="ctr">
                    <a:solidFill>
                      <a:srgbClr val="FAF3A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1" dirty="0">
                          <a:latin typeface="Sassoon Infant Std" panose="020B0503020103030203" pitchFamily="34" charset="0"/>
                        </a:rPr>
                        <a:t>How can we keep safe in our local area?</a:t>
                      </a:r>
                    </a:p>
                  </a:txBody>
                  <a:tcPr anchor="ctr">
                    <a:solidFill>
                      <a:srgbClr val="8ACAB2"/>
                    </a:solidFill>
                  </a:tcPr>
                </a:tc>
                <a:extLst>
                  <a:ext uri="{0D108BD9-81ED-4DB2-BD59-A6C34878D82A}">
                    <a16:rowId xmlns:a16="http://schemas.microsoft.com/office/drawing/2014/main" val="4173145063"/>
                  </a:ext>
                </a:extLst>
              </a:tr>
              <a:tr h="677278">
                <a:tc>
                  <a:txBody>
                    <a:bodyPr/>
                    <a:lstStyle/>
                    <a:p>
                      <a:pPr algn="ctr"/>
                      <a:r>
                        <a:rPr lang="en-GB" sz="800" b="1" dirty="0">
                          <a:solidFill>
                            <a:schemeClr val="tx1"/>
                          </a:solidFill>
                          <a:latin typeface="Sassoon Infant Std" panose="020B0503020103030203" pitchFamily="34" charset="0"/>
                        </a:rPr>
                        <a:t>Year 5</a:t>
                      </a:r>
                    </a:p>
                  </a:txBody>
                  <a:tcPr anchor="ctr">
                    <a:lnR w="28575" cap="flat" cmpd="sng" algn="ctr">
                      <a:solidFill>
                        <a:schemeClr val="bg1"/>
                      </a:solidFill>
                      <a:prstDash val="solid"/>
                      <a:round/>
                      <a:headEnd type="none" w="med" len="med"/>
                      <a:tailEnd type="none" w="med" len="med"/>
                    </a:lnR>
                    <a:solidFill>
                      <a:schemeClr val="accent3">
                        <a:lumMod val="60000"/>
                        <a:lumOff val="40000"/>
                        <a:alpha val="50100"/>
                      </a:schemeClr>
                    </a:solidFill>
                  </a:tcPr>
                </a:tc>
                <a:tc>
                  <a:txBody>
                    <a:bodyPr/>
                    <a:lstStyle/>
                    <a:p>
                      <a:pPr algn="ctr"/>
                      <a:r>
                        <a:rPr lang="en-GB" sz="800" b="1" dirty="0">
                          <a:latin typeface="Sassoon Infant Std" panose="020B0503020103030203" pitchFamily="34" charset="0"/>
                        </a:rPr>
                        <a:t>What does discrimination mean?</a:t>
                      </a:r>
                    </a:p>
                  </a:txBody>
                  <a:tcPr anchor="ctr">
                    <a:lnL w="28575" cap="flat" cmpd="sng" algn="ctr">
                      <a:solidFill>
                        <a:schemeClr val="bg1"/>
                      </a:solidFill>
                      <a:prstDash val="solid"/>
                      <a:round/>
                      <a:headEnd type="none" w="med" len="med"/>
                      <a:tailEnd type="none" w="med" len="med"/>
                    </a:lnL>
                    <a:solidFill>
                      <a:srgbClr val="90B7DD"/>
                    </a:solidFill>
                  </a:tcPr>
                </a:tc>
                <a:tc>
                  <a:txBody>
                    <a:bodyPr/>
                    <a:lstStyle/>
                    <a:p>
                      <a:pPr algn="ctr"/>
                      <a:r>
                        <a:rPr lang="en-GB" sz="800" b="1" dirty="0">
                          <a:latin typeface="Sassoon Infant Std" panose="020B0503020103030203" pitchFamily="34" charset="0"/>
                        </a:rPr>
                        <a:t>What is online bullying and how can we combat it?</a:t>
                      </a:r>
                    </a:p>
                  </a:txBody>
                  <a:tcPr anchor="ctr">
                    <a:solidFill>
                      <a:srgbClr val="F8A3B2">
                        <a:alpha val="52157"/>
                      </a:srgbClr>
                    </a:solidFill>
                  </a:tcPr>
                </a:tc>
                <a:tc>
                  <a:txBody>
                    <a:bodyPr/>
                    <a:lstStyle/>
                    <a:p>
                      <a:pPr algn="ctr"/>
                      <a:r>
                        <a:rPr lang="en-GB" sz="800" b="1" dirty="0">
                          <a:latin typeface="Sassoon Infant Std" panose="020B0503020103030203" pitchFamily="34" charset="0"/>
                        </a:rPr>
                        <a:t>How do we grow and change?</a:t>
                      </a:r>
                    </a:p>
                  </a:txBody>
                  <a:tcPr anchor="ctr">
                    <a:solidFill>
                      <a:srgbClr val="CCB0D7"/>
                    </a:solidFill>
                  </a:tcPr>
                </a:tc>
                <a:tc>
                  <a:txBody>
                    <a:bodyPr/>
                    <a:lstStyle/>
                    <a:p>
                      <a:pPr algn="ctr"/>
                      <a:r>
                        <a:rPr lang="en-GB" sz="800" b="1" dirty="0">
                          <a:latin typeface="Sassoon Infant Std" panose="020B0503020103030203" pitchFamily="34" charset="0"/>
                        </a:rPr>
                        <a:t>What data do we share online?</a:t>
                      </a:r>
                    </a:p>
                  </a:txBody>
                  <a:tcPr anchor="ctr">
                    <a:solidFill>
                      <a:srgbClr val="8ACAB2">
                        <a:alpha val="52157"/>
                      </a:srgbClr>
                    </a:solidFill>
                  </a:tcPr>
                </a:tc>
                <a:tc>
                  <a:txBody>
                    <a:bodyPr/>
                    <a:lstStyle/>
                    <a:p>
                      <a:pPr algn="ctr"/>
                      <a:r>
                        <a:rPr lang="en-GB" sz="800" b="1" dirty="0">
                          <a:latin typeface="Sassoon Infant Std" panose="020B0503020103030203" pitchFamily="34" charset="0"/>
                        </a:rPr>
                        <a:t>How can we </a:t>
                      </a:r>
                      <a:r>
                        <a:rPr lang="en-GB" sz="800" b="1">
                          <a:latin typeface="Sassoon Infant Std" panose="020B0503020103030203" pitchFamily="34" charset="0"/>
                        </a:rPr>
                        <a:t>deliver</a:t>
                      </a:r>
                      <a:r>
                        <a:rPr lang="en-GB" sz="800" b="1" baseline="0">
                          <a:latin typeface="Sassoon Infant Std" panose="020B0503020103030203" pitchFamily="34" charset="0"/>
                        </a:rPr>
                        <a:t> basic first aid?</a:t>
                      </a:r>
                      <a:endParaRPr lang="en-GB" sz="800" b="1" dirty="0">
                        <a:latin typeface="Sassoon Infant Std" panose="020B0503020103030203" pitchFamily="34" charset="0"/>
                      </a:endParaRPr>
                    </a:p>
                  </a:txBody>
                  <a:tcPr anchor="ctr">
                    <a:solidFill>
                      <a:schemeClr val="bg1">
                        <a:lumMod val="85000"/>
                      </a:schemeClr>
                    </a:solidFill>
                  </a:tcPr>
                </a:tc>
                <a:tc>
                  <a:txBody>
                    <a:bodyPr/>
                    <a:lstStyle/>
                    <a:p>
                      <a:pPr algn="ctr"/>
                      <a:r>
                        <a:rPr lang="en-GB" sz="800" b="1" dirty="0">
                          <a:latin typeface="Sassoon Infant Std" panose="020B0503020103030203" pitchFamily="34" charset="0"/>
                        </a:rPr>
                        <a:t>What makes a community?</a:t>
                      </a:r>
                    </a:p>
                  </a:txBody>
                  <a:tcPr anchor="ctr">
                    <a:solidFill>
                      <a:srgbClr val="FEA482"/>
                    </a:solidFill>
                  </a:tcPr>
                </a:tc>
                <a:tc>
                  <a:txBody>
                    <a:bodyPr/>
                    <a:lstStyle/>
                    <a:p>
                      <a:pPr algn="ctr"/>
                      <a:r>
                        <a:rPr lang="en-GB" sz="800" b="1" dirty="0">
                          <a:latin typeface="Sassoon Infant Std" panose="020B0503020103030203" pitchFamily="34" charset="0"/>
                        </a:rPr>
                        <a:t>How can we be healthy online?</a:t>
                      </a:r>
                    </a:p>
                  </a:txBody>
                  <a:tcPr anchor="ctr">
                    <a:solidFill>
                      <a:srgbClr val="CCB0D7">
                        <a:alpha val="52157"/>
                      </a:srgbClr>
                    </a:solidFill>
                  </a:tcPr>
                </a:tc>
                <a:tc>
                  <a:txBody>
                    <a:bodyPr/>
                    <a:lstStyle/>
                    <a:p>
                      <a:pPr algn="ctr"/>
                      <a:r>
                        <a:rPr lang="en-GB" sz="800" b="1" dirty="0">
                          <a:latin typeface="Sassoon Infant Std" panose="020B0503020103030203" pitchFamily="34" charset="0"/>
                        </a:rPr>
                        <a:t>What are healthy choices?</a:t>
                      </a:r>
                    </a:p>
                  </a:txBody>
                  <a:tcPr anchor="ctr">
                    <a:solidFill>
                      <a:srgbClr val="CCB0D7"/>
                    </a:solidFill>
                  </a:tcPr>
                </a:tc>
                <a:tc>
                  <a:txBody>
                    <a:bodyPr/>
                    <a:lstStyle/>
                    <a:p>
                      <a:pPr algn="ctr"/>
                      <a:r>
                        <a:rPr lang="en-GB" sz="800" b="1" dirty="0">
                          <a:latin typeface="Sassoon Infant Std" panose="020B0503020103030203" pitchFamily="34" charset="0"/>
                        </a:rPr>
                        <a:t>How does finance impact on people’s lives?</a:t>
                      </a:r>
                    </a:p>
                  </a:txBody>
                  <a:tcPr anchor="ctr">
                    <a:solidFill>
                      <a:srgbClr val="FAF3AB"/>
                    </a:solidFill>
                  </a:tcPr>
                </a:tc>
                <a:tc>
                  <a:txBody>
                    <a:bodyPr/>
                    <a:lstStyle/>
                    <a:p>
                      <a:pPr algn="ctr"/>
                      <a:r>
                        <a:rPr lang="en-GB" sz="800" b="1" dirty="0">
                          <a:latin typeface="Sassoon Infant Std" panose="020B0503020103030203" pitchFamily="34" charset="0"/>
                        </a:rPr>
                        <a:t>How can keep ourselves safe as we become more independent? </a:t>
                      </a:r>
                    </a:p>
                  </a:txBody>
                  <a:tcPr anchor="ctr">
                    <a:solidFill>
                      <a:srgbClr val="8ACAB2"/>
                    </a:solidFill>
                  </a:tcPr>
                </a:tc>
                <a:extLst>
                  <a:ext uri="{0D108BD9-81ED-4DB2-BD59-A6C34878D82A}">
                    <a16:rowId xmlns:a16="http://schemas.microsoft.com/office/drawing/2014/main" val="4041986876"/>
                  </a:ext>
                </a:extLst>
              </a:tr>
              <a:tr h="540542">
                <a:tc>
                  <a:txBody>
                    <a:bodyPr/>
                    <a:lstStyle/>
                    <a:p>
                      <a:pPr algn="ctr"/>
                      <a:r>
                        <a:rPr lang="en-GB" sz="800" b="1" dirty="0">
                          <a:solidFill>
                            <a:schemeClr val="tx1"/>
                          </a:solidFill>
                          <a:latin typeface="Sassoon Infant Std" panose="020B0503020103030203" pitchFamily="34" charset="0"/>
                        </a:rPr>
                        <a:t>Year 6</a:t>
                      </a:r>
                    </a:p>
                  </a:txBody>
                  <a:tcPr anchor="ctr">
                    <a:lnR w="28575" cap="flat" cmpd="sng" algn="ctr">
                      <a:solidFill>
                        <a:schemeClr val="bg1"/>
                      </a:solidFill>
                      <a:prstDash val="solid"/>
                      <a:round/>
                      <a:headEnd type="none" w="med" len="med"/>
                      <a:tailEnd type="none" w="med" len="med"/>
                    </a:lnR>
                    <a:solidFill>
                      <a:schemeClr val="accent3">
                        <a:lumMod val="60000"/>
                        <a:lumOff val="40000"/>
                        <a:alpha val="50100"/>
                      </a:schemeClr>
                    </a:solidFill>
                  </a:tcPr>
                </a:tc>
                <a:tc>
                  <a:txBody>
                    <a:bodyPr/>
                    <a:lstStyle/>
                    <a:p>
                      <a:pPr algn="ctr"/>
                      <a:r>
                        <a:rPr lang="en-GB" sz="800" b="1" dirty="0">
                          <a:latin typeface="Sassoon Infant Std" panose="020B0503020103030203" pitchFamily="34" charset="0"/>
                        </a:rPr>
                        <a:t>What are our rights?</a:t>
                      </a:r>
                    </a:p>
                  </a:txBody>
                  <a:tcPr anchor="ctr">
                    <a:lnL w="28575" cap="flat" cmpd="sng" algn="ctr">
                      <a:solidFill>
                        <a:schemeClr val="bg1"/>
                      </a:solidFill>
                      <a:prstDash val="solid"/>
                      <a:round/>
                      <a:headEnd type="none" w="med" len="med"/>
                      <a:tailEnd type="none" w="med" len="med"/>
                    </a:lnL>
                    <a:solidFill>
                      <a:srgbClr val="90B7DD"/>
                    </a:solidFill>
                  </a:tcPr>
                </a:tc>
                <a:tc>
                  <a:txBody>
                    <a:bodyPr/>
                    <a:lstStyle/>
                    <a:p>
                      <a:pPr algn="ctr"/>
                      <a:r>
                        <a:rPr lang="en-GB" sz="800" b="1" dirty="0">
                          <a:latin typeface="Sassoon Infant Std" panose="020B0503020103030203" pitchFamily="34" charset="0"/>
                        </a:rPr>
                        <a:t>How can we create a positive online presence?</a:t>
                      </a:r>
                    </a:p>
                  </a:txBody>
                  <a:tcPr anchor="ctr">
                    <a:solidFill>
                      <a:srgbClr val="90B7DD">
                        <a:alpha val="50980"/>
                      </a:srgbClr>
                    </a:solidFill>
                  </a:tcPr>
                </a:tc>
                <a:tc>
                  <a:txBody>
                    <a:bodyPr/>
                    <a:lstStyle/>
                    <a:p>
                      <a:pPr algn="ctr"/>
                      <a:r>
                        <a:rPr lang="en-GB" sz="800" b="1" dirty="0">
                          <a:latin typeface="Sassoon Infant Std" panose="020B0503020103030203" pitchFamily="34" charset="0"/>
                        </a:rPr>
                        <a:t>How do we grow and change?</a:t>
                      </a:r>
                    </a:p>
                  </a:txBody>
                  <a:tcPr anchor="ctr">
                    <a:solidFill>
                      <a:srgbClr val="CCB0D7"/>
                    </a:solidFill>
                  </a:tcPr>
                </a:tc>
                <a:tc>
                  <a:txBody>
                    <a:bodyPr/>
                    <a:lstStyle/>
                    <a:p>
                      <a:pPr algn="ctr"/>
                      <a:r>
                        <a:rPr lang="en-GB" sz="800" b="1" dirty="0">
                          <a:latin typeface="Sassoon Infant Std" panose="020B0503020103030203" pitchFamily="34" charset="0"/>
                        </a:rPr>
                        <a:t>How can we report online bullying?</a:t>
                      </a:r>
                    </a:p>
                  </a:txBody>
                  <a:tcPr anchor="ctr">
                    <a:solidFill>
                      <a:srgbClr val="F8A3B2">
                        <a:alpha val="52157"/>
                      </a:srgbClr>
                    </a:solidFill>
                  </a:tcPr>
                </a:tc>
                <a:tc>
                  <a:txBody>
                    <a:bodyPr/>
                    <a:lstStyle/>
                    <a:p>
                      <a:pPr algn="ctr"/>
                      <a:r>
                        <a:rPr lang="en-GB" sz="800" b="1" dirty="0">
                          <a:latin typeface="Sassoon Infant Std" panose="020B0503020103030203" pitchFamily="34" charset="0"/>
                        </a:rPr>
                        <a:t>Why is consent important?</a:t>
                      </a:r>
                    </a:p>
                  </a:txBody>
                  <a:tcPr anchor="ctr">
                    <a:solidFill>
                      <a:schemeClr val="bg1">
                        <a:lumMod val="85000"/>
                      </a:schemeClr>
                    </a:solidFill>
                  </a:tcPr>
                </a:tc>
                <a:tc>
                  <a:txBody>
                    <a:bodyPr/>
                    <a:lstStyle/>
                    <a:p>
                      <a:pPr algn="ctr"/>
                      <a:r>
                        <a:rPr lang="en-GB" sz="800" b="1" dirty="0">
                          <a:latin typeface="Sassoon Infant Std" panose="020B0503020103030203" pitchFamily="34" charset="0"/>
                        </a:rPr>
                        <a:t>What makes a healthy and happy relationship?</a:t>
                      </a:r>
                    </a:p>
                  </a:txBody>
                  <a:tcPr anchor="ctr">
                    <a:solidFill>
                      <a:srgbClr val="F8A3B2"/>
                    </a:solidFill>
                  </a:tcPr>
                </a:tc>
                <a:tc>
                  <a:txBody>
                    <a:bodyPr/>
                    <a:lstStyle/>
                    <a:p>
                      <a:pPr algn="ctr"/>
                      <a:r>
                        <a:rPr lang="en-GB" sz="800" b="1" dirty="0">
                          <a:latin typeface="Sassoon Infant Std" panose="020B0503020103030203" pitchFamily="34" charset="0"/>
                        </a:rPr>
                        <a:t>How can we manage our privacy and security online?</a:t>
                      </a:r>
                    </a:p>
                  </a:txBody>
                  <a:tcPr anchor="ctr">
                    <a:solidFill>
                      <a:srgbClr val="8ACAB2">
                        <a:alpha val="52157"/>
                      </a:srgbClr>
                    </a:solidFill>
                  </a:tcPr>
                </a:tc>
                <a:tc>
                  <a:txBody>
                    <a:bodyPr/>
                    <a:lstStyle/>
                    <a:p>
                      <a:pPr algn="ctr"/>
                      <a:r>
                        <a:rPr lang="en-GB" sz="800" b="1" dirty="0">
                          <a:latin typeface="Sassoon Infant Std" panose="020B0503020103030203" pitchFamily="34" charset="0"/>
                        </a:rPr>
                        <a:t>How can money affect us?</a:t>
                      </a:r>
                    </a:p>
                  </a:txBody>
                  <a:tcPr anchor="ctr">
                    <a:solidFill>
                      <a:srgbClr val="FAF3AB"/>
                    </a:solidFill>
                  </a:tcPr>
                </a:tc>
                <a:tc>
                  <a:txBody>
                    <a:bodyPr/>
                    <a:lstStyle/>
                    <a:p>
                      <a:pPr algn="ctr"/>
                      <a:r>
                        <a:rPr lang="en-GB" sz="800" b="1" dirty="0">
                          <a:latin typeface="Sassoon Infant Std" panose="020B0503020103030203" pitchFamily="34" charset="0"/>
                        </a:rPr>
                        <a:t>How can we stay healthy?</a:t>
                      </a:r>
                    </a:p>
                  </a:txBody>
                  <a:tcPr anchor="ctr">
                    <a:solidFill>
                      <a:srgbClr val="CCB0D7"/>
                    </a:solidFill>
                  </a:tcPr>
                </a:tc>
                <a:tc>
                  <a:txBody>
                    <a:bodyPr/>
                    <a:lstStyle/>
                    <a:p>
                      <a:pPr algn="ctr"/>
                      <a:r>
                        <a:rPr lang="en-GB" sz="800" b="1" dirty="0">
                          <a:latin typeface="Sassoon Infant Std" panose="020B0503020103030203" pitchFamily="34" charset="0"/>
                        </a:rPr>
                        <a:t>How</a:t>
                      </a:r>
                      <a:r>
                        <a:rPr lang="en-GB" sz="800" b="1" baseline="0" dirty="0">
                          <a:latin typeface="Sassoon Infant Std" panose="020B0503020103030203" pitchFamily="34" charset="0"/>
                        </a:rPr>
                        <a:t> can social media affect us?</a:t>
                      </a:r>
                      <a:endParaRPr lang="en-GB" sz="800" b="1" dirty="0">
                        <a:latin typeface="Sassoon Infant Std" panose="020B0503020103030203" pitchFamily="34" charset="0"/>
                      </a:endParaRPr>
                    </a:p>
                  </a:txBody>
                  <a:tcPr anchor="ctr">
                    <a:solidFill>
                      <a:srgbClr val="FEA482"/>
                    </a:solidFill>
                  </a:tcPr>
                </a:tc>
                <a:extLst>
                  <a:ext uri="{0D108BD9-81ED-4DB2-BD59-A6C34878D82A}">
                    <a16:rowId xmlns:a16="http://schemas.microsoft.com/office/drawing/2014/main" val="4253092132"/>
                  </a:ext>
                </a:extLst>
              </a:tr>
            </a:tbl>
          </a:graphicData>
        </a:graphic>
      </p:graphicFrame>
    </p:spTree>
    <p:extLst>
      <p:ext uri="{BB962C8B-B14F-4D97-AF65-F5344CB8AC3E}">
        <p14:creationId xmlns:p14="http://schemas.microsoft.com/office/powerpoint/2010/main" val="589676544"/>
      </p:ext>
    </p:extLst>
  </p:cSld>
  <p:clrMapOvr>
    <a:masterClrMapping/>
  </p:clrMapOvr>
</p:sld>
</file>

<file path=ppt/theme/theme1.xml><?xml version="1.0" encoding="utf-8"?>
<a:theme xmlns:a="http://schemas.openxmlformats.org/drawingml/2006/main" name="Office Theme">
  <a:themeElements>
    <a:clrScheme name="Hurworth">
      <a:dk1>
        <a:srgbClr val="000000"/>
      </a:dk1>
      <a:lt1>
        <a:srgbClr val="FFFFFF"/>
      </a:lt1>
      <a:dk2>
        <a:srgbClr val="9B2168"/>
      </a:dk2>
      <a:lt2>
        <a:srgbClr val="E7E6E6"/>
      </a:lt2>
      <a:accent1>
        <a:srgbClr val="0765B1"/>
      </a:accent1>
      <a:accent2>
        <a:srgbClr val="05AFEB"/>
      </a:accent2>
      <a:accent3>
        <a:srgbClr val="82DDF7"/>
      </a:accent3>
      <a:accent4>
        <a:srgbClr val="0670BA"/>
      </a:accent4>
      <a:accent5>
        <a:srgbClr val="A5DDFA"/>
      </a:accent5>
      <a:accent6>
        <a:srgbClr val="D0EBFF"/>
      </a:accent6>
      <a:hlink>
        <a:srgbClr val="941F61"/>
      </a:hlink>
      <a:folHlink>
        <a:srgbClr val="0860AC"/>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A6280682EAB34439C6873764CF3F271" ma:contentTypeVersion="12" ma:contentTypeDescription="Create a new document." ma:contentTypeScope="" ma:versionID="0ea50fb7577eae5ded8c285c34410ffc">
  <xsd:schema xmlns:xsd="http://www.w3.org/2001/XMLSchema" xmlns:xs="http://www.w3.org/2001/XMLSchema" xmlns:p="http://schemas.microsoft.com/office/2006/metadata/properties" xmlns:ns2="9b19de4f-fa5d-4c42-aca2-eaadd6a42316" xmlns:ns3="f5090a6a-0d2e-45c2-81e3-0d810d7e935f" targetNamespace="http://schemas.microsoft.com/office/2006/metadata/properties" ma:root="true" ma:fieldsID="1a35a4dfc2e4161a39b411b85252433b" ns2:_="" ns3:_="">
    <xsd:import namespace="9b19de4f-fa5d-4c42-aca2-eaadd6a42316"/>
    <xsd:import namespace="f5090a6a-0d2e-45c2-81e3-0d810d7e935f"/>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BillingMetadata"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b19de4f-fa5d-4c42-aca2-eaadd6a4231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descriptio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b368a787-ab12-4e72-b3f1-70ae65c0b4a8"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BillingMetadata" ma:index="18" nillable="true" ma:displayName="MediaServiceBillingMetadata" ma:hidden="true" ma:internalName="MediaServiceBillingMetadata" ma:readOnly="true">
      <xsd:simpleType>
        <xsd:restriction base="dms:Note"/>
      </xsd:simpleType>
    </xsd:element>
    <xsd:element name="MediaServiceLocation" ma:index="19"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5090a6a-0d2e-45c2-81e3-0d810d7e935f"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471c28e5-fafc-4b22-b09d-d93b98ab8470}" ma:internalName="TaxCatchAll" ma:showField="CatchAllData" ma:web="f5090a6a-0d2e-45c2-81e3-0d810d7e935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f5090a6a-0d2e-45c2-81e3-0d810d7e935f" xsi:nil="true"/>
    <lcf76f155ced4ddcb4097134ff3c332f xmlns="9b19de4f-fa5d-4c42-aca2-eaadd6a42316">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CD09A87-166F-4A7D-B2F3-2750CBD9E93B}"/>
</file>

<file path=customXml/itemProps2.xml><?xml version="1.0" encoding="utf-8"?>
<ds:datastoreItem xmlns:ds="http://schemas.openxmlformats.org/officeDocument/2006/customXml" ds:itemID="{D91AD7C4-EAA5-4C2F-94EA-A321E419D824}">
  <ds:schemaRefs>
    <ds:schemaRef ds:uri="http://schemas.microsoft.com/office/2006/metadata/properties"/>
    <ds:schemaRef ds:uri="http://schemas.microsoft.com/office/infopath/2007/PartnerControls"/>
    <ds:schemaRef ds:uri="f5090a6a-0d2e-45c2-81e3-0d810d7e935f"/>
    <ds:schemaRef ds:uri="9b19de4f-fa5d-4c42-aca2-eaadd6a42316"/>
  </ds:schemaRefs>
</ds:datastoreItem>
</file>

<file path=customXml/itemProps3.xml><?xml version="1.0" encoding="utf-8"?>
<ds:datastoreItem xmlns:ds="http://schemas.openxmlformats.org/officeDocument/2006/customXml" ds:itemID="{7162A2D5-B349-49C2-B02D-BB8433D3658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 2013 - 2022</Template>
  <TotalTime>8750</TotalTime>
  <Words>2894</Words>
  <Application>Microsoft Office PowerPoint</Application>
  <PresentationFormat>A4 Paper (210x297 mm)</PresentationFormat>
  <Paragraphs>411</Paragraphs>
  <Slides>21</Slides>
  <Notes>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Rebecca Lennon</dc:creator>
  <cp:lastModifiedBy>RLennon</cp:lastModifiedBy>
  <cp:revision>114</cp:revision>
  <dcterms:created xsi:type="dcterms:W3CDTF">2023-01-19T07:33:42Z</dcterms:created>
  <dcterms:modified xsi:type="dcterms:W3CDTF">2026-03-06T17:49:54Z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0x010100CA6280682EAB34439C6873764CF3F271</vt:lpwstr>
  </property>
  <property fmtid="{D5CDD505-2E9C-101B-9397-08002B2CF9AE}" pid="3" name="Order">
    <vt:r8>2498200</vt:r8>
  </property>
</Properties>
</file>