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5" r:id="rId5"/>
  </p:sldMasterIdLst>
  <p:notesMasterIdLst>
    <p:notesMasterId r:id="rId28"/>
  </p:notesMasterIdLst>
  <p:sldIdLst>
    <p:sldId id="298" r:id="rId6"/>
    <p:sldId id="334" r:id="rId7"/>
    <p:sldId id="301" r:id="rId8"/>
    <p:sldId id="318" r:id="rId9"/>
    <p:sldId id="319" r:id="rId10"/>
    <p:sldId id="320" r:id="rId11"/>
    <p:sldId id="300" r:id="rId12"/>
    <p:sldId id="262" r:id="rId13"/>
    <p:sldId id="313" r:id="rId14"/>
    <p:sldId id="324" r:id="rId15"/>
    <p:sldId id="325" r:id="rId16"/>
    <p:sldId id="321" r:id="rId17"/>
    <p:sldId id="326" r:id="rId18"/>
    <p:sldId id="317" r:id="rId19"/>
    <p:sldId id="302" r:id="rId20"/>
    <p:sldId id="303" r:id="rId21"/>
    <p:sldId id="322" r:id="rId22"/>
    <p:sldId id="309" r:id="rId23"/>
    <p:sldId id="312" r:id="rId24"/>
    <p:sldId id="323" r:id="rId25"/>
    <p:sldId id="310"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362"/>
    <a:srgbClr val="0089CE"/>
    <a:srgbClr val="09AFEB"/>
    <a:srgbClr val="FFFFFF"/>
    <a:srgbClr val="E3F6FA"/>
    <a:srgbClr val="8FCFE6"/>
    <a:srgbClr val="036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93E88-A63D-4111-BB20-FE62C9F127F3}" v="13" dt="2026-03-06T09:05:46.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89329"/>
  </p:normalViewPr>
  <p:slideViewPr>
    <p:cSldViewPr snapToGrid="0" snapToObjects="1">
      <p:cViewPr varScale="1">
        <p:scale>
          <a:sx n="92" d="100"/>
          <a:sy n="92" d="100"/>
        </p:scale>
        <p:origin x="11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Kukielka" userId="17ad6ec0-9f8d-4e6a-85ed-7c09e47b484f" providerId="ADAL" clId="{02716C55-5C86-438C-ACD5-366E04737DEA}"/>
    <pc:docChg chg="custSel addSld delSld modSld">
      <pc:chgData name="R Kukielka" userId="17ad6ec0-9f8d-4e6a-85ed-7c09e47b484f" providerId="ADAL" clId="{02716C55-5C86-438C-ACD5-366E04737DEA}" dt="2026-03-06T09:08:07.578" v="43" actId="2696"/>
      <pc:docMkLst>
        <pc:docMk/>
      </pc:docMkLst>
      <pc:sldChg chg="del">
        <pc:chgData name="R Kukielka" userId="17ad6ec0-9f8d-4e6a-85ed-7c09e47b484f" providerId="ADAL" clId="{02716C55-5C86-438C-ACD5-366E04737DEA}" dt="2026-03-06T09:08:07.578" v="43" actId="2696"/>
        <pc:sldMkLst>
          <pc:docMk/>
          <pc:sldMk cId="1258869647" sldId="299"/>
        </pc:sldMkLst>
      </pc:sldChg>
      <pc:sldChg chg="addSp delSp modSp add mod">
        <pc:chgData name="R Kukielka" userId="17ad6ec0-9f8d-4e6a-85ed-7c09e47b484f" providerId="ADAL" clId="{02716C55-5C86-438C-ACD5-366E04737DEA}" dt="2026-03-06T09:07:41.391" v="42" actId="20577"/>
        <pc:sldMkLst>
          <pc:docMk/>
          <pc:sldMk cId="1023417168" sldId="334"/>
        </pc:sldMkLst>
        <pc:spChg chg="mod">
          <ac:chgData name="R Kukielka" userId="17ad6ec0-9f8d-4e6a-85ed-7c09e47b484f" providerId="ADAL" clId="{02716C55-5C86-438C-ACD5-366E04737DEA}" dt="2026-03-06T09:07:41.391" v="42" actId="20577"/>
          <ac:spMkLst>
            <pc:docMk/>
            <pc:sldMk cId="1023417168" sldId="334"/>
            <ac:spMk id="10" creationId="{ACF6326C-9602-946D-C757-15683CF464FA}"/>
          </ac:spMkLst>
        </pc:spChg>
        <pc:spChg chg="mod">
          <ac:chgData name="R Kukielka" userId="17ad6ec0-9f8d-4e6a-85ed-7c09e47b484f" providerId="ADAL" clId="{02716C55-5C86-438C-ACD5-366E04737DEA}" dt="2026-03-06T09:07:04.968" v="28" actId="20577"/>
          <ac:spMkLst>
            <pc:docMk/>
            <pc:sldMk cId="1023417168" sldId="334"/>
            <ac:spMk id="11" creationId="{0A3A058F-838D-627A-542D-5FA43FC1DBE4}"/>
          </ac:spMkLst>
        </pc:spChg>
        <pc:picChg chg="del">
          <ac:chgData name="R Kukielka" userId="17ad6ec0-9f8d-4e6a-85ed-7c09e47b484f" providerId="ADAL" clId="{02716C55-5C86-438C-ACD5-366E04737DEA}" dt="2026-03-06T09:04:39.891" v="2" actId="21"/>
          <ac:picMkLst>
            <pc:docMk/>
            <pc:sldMk cId="1023417168" sldId="334"/>
            <ac:picMk id="2" creationId="{4F6464E5-2EC1-2E9E-F210-F4E0242D38A3}"/>
          </ac:picMkLst>
        </pc:picChg>
        <pc:picChg chg="add mod">
          <ac:chgData name="R Kukielka" userId="17ad6ec0-9f8d-4e6a-85ed-7c09e47b484f" providerId="ADAL" clId="{02716C55-5C86-438C-ACD5-366E04737DEA}" dt="2026-03-06T09:05:38.847" v="13" actId="14100"/>
          <ac:picMkLst>
            <pc:docMk/>
            <pc:sldMk cId="1023417168" sldId="334"/>
            <ac:picMk id="4" creationId="{4CC815A4-B2D6-A484-2AB1-AD7F8BAA268F}"/>
          </ac:picMkLst>
        </pc:picChg>
        <pc:picChg chg="add mod">
          <ac:chgData name="R Kukielka" userId="17ad6ec0-9f8d-4e6a-85ed-7c09e47b484f" providerId="ADAL" clId="{02716C55-5C86-438C-ACD5-366E04737DEA}" dt="2026-03-06T09:05:46.854" v="14" actId="14100"/>
          <ac:picMkLst>
            <pc:docMk/>
            <pc:sldMk cId="1023417168" sldId="334"/>
            <ac:picMk id="5" creationId="{9FD2B8C8-488C-AA76-D009-3E3DF36D04D9}"/>
          </ac:picMkLst>
        </pc:picChg>
        <pc:picChg chg="del">
          <ac:chgData name="R Kukielka" userId="17ad6ec0-9f8d-4e6a-85ed-7c09e47b484f" providerId="ADAL" clId="{02716C55-5C86-438C-ACD5-366E04737DEA}" dt="2026-03-06T09:04:36.785" v="1" actId="21"/>
          <ac:picMkLst>
            <pc:docMk/>
            <pc:sldMk cId="1023417168" sldId="334"/>
            <ac:picMk id="15" creationId="{BF20B247-5F6F-DA9A-A9B2-C8F7BA799C8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assoon Infant Std" panose="020B0503020103030203"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assoon Infant Std" panose="020B0503020103030203" pitchFamily="34" charset="0"/>
              </a:defRPr>
            </a:lvl1pPr>
          </a:lstStyle>
          <a:p>
            <a:fld id="{45B87F36-FE31-124C-998A-8713CC6EEEE4}" type="datetimeFigureOut">
              <a:rPr lang="en-GB" smtClean="0"/>
              <a:pPr/>
              <a:t>06/03/2026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assoon Infant Std" panose="020B0503020103030203"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assoon Infant Std" panose="020B0503020103030203" pitchFamily="34" charset="0"/>
              </a:defRPr>
            </a:lvl1pPr>
          </a:lstStyle>
          <a:p>
            <a:fld id="{410E8FB0-9F67-2247-A3BB-141ACE018D5A}" type="slidenum">
              <a:rPr lang="en-GB" smtClean="0"/>
              <a:pPr/>
              <a:t>‹#›</a:t>
            </a:fld>
            <a:endParaRPr lang="en-GB" dirty="0"/>
          </a:p>
        </p:txBody>
      </p:sp>
    </p:spTree>
    <p:extLst>
      <p:ext uri="{BB962C8B-B14F-4D97-AF65-F5344CB8AC3E}">
        <p14:creationId xmlns:p14="http://schemas.microsoft.com/office/powerpoint/2010/main" val="281541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assoon Infant Std" panose="020B0503020103030203" pitchFamily="34" charset="0"/>
        <a:ea typeface="+mn-ea"/>
        <a:cs typeface="+mn-cs"/>
      </a:defRPr>
    </a:lvl1pPr>
    <a:lvl2pPr marL="457200" algn="l" defTabSz="914400" rtl="0" eaLnBrk="1" latinLnBrk="0" hangingPunct="1">
      <a:defRPr sz="1200" b="0" i="0" kern="1200">
        <a:solidFill>
          <a:schemeClr val="tx1"/>
        </a:solidFill>
        <a:latin typeface="Sassoon Infant Std" panose="020B0503020103030203" pitchFamily="34" charset="0"/>
        <a:ea typeface="+mn-ea"/>
        <a:cs typeface="+mn-cs"/>
      </a:defRPr>
    </a:lvl2pPr>
    <a:lvl3pPr marL="914400" algn="l" defTabSz="914400" rtl="0" eaLnBrk="1" latinLnBrk="0" hangingPunct="1">
      <a:defRPr sz="1200" b="0" i="0" kern="1200">
        <a:solidFill>
          <a:schemeClr val="tx1"/>
        </a:solidFill>
        <a:latin typeface="Sassoon Infant Std" panose="020B0503020103030203" pitchFamily="34" charset="0"/>
        <a:ea typeface="+mn-ea"/>
        <a:cs typeface="+mn-cs"/>
      </a:defRPr>
    </a:lvl3pPr>
    <a:lvl4pPr marL="1371600" algn="l" defTabSz="914400" rtl="0" eaLnBrk="1" latinLnBrk="0" hangingPunct="1">
      <a:defRPr sz="1200" b="0" i="0" kern="1200">
        <a:solidFill>
          <a:schemeClr val="tx1"/>
        </a:solidFill>
        <a:latin typeface="Sassoon Infant Std" panose="020B0503020103030203" pitchFamily="34" charset="0"/>
        <a:ea typeface="+mn-ea"/>
        <a:cs typeface="+mn-cs"/>
      </a:defRPr>
    </a:lvl4pPr>
    <a:lvl5pPr marL="1828800" algn="l" defTabSz="914400" rtl="0" eaLnBrk="1" latinLnBrk="0" hangingPunct="1">
      <a:defRPr sz="1200" b="0" i="0" kern="1200">
        <a:solidFill>
          <a:schemeClr val="tx1"/>
        </a:solidFill>
        <a:latin typeface="Sassoon Infant Std" panose="020B0503020103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26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Things</a:t>
            </a:r>
            <a:r>
              <a:rPr lang="en-GB" baseline="0" dirty="0"/>
              <a:t> that can help:</a:t>
            </a:r>
            <a:br>
              <a:rPr lang="en-GB" baseline="0" dirty="0"/>
            </a:br>
            <a:r>
              <a:rPr lang="en-GB" baseline="0" dirty="0"/>
              <a:t>Washing dishes</a:t>
            </a:r>
          </a:p>
          <a:p>
            <a:pPr marL="0" lvl="0" indent="0" algn="l" rtl="0">
              <a:spcBef>
                <a:spcPts val="0"/>
              </a:spcBef>
              <a:spcAft>
                <a:spcPts val="0"/>
              </a:spcAft>
              <a:buNone/>
            </a:pPr>
            <a:r>
              <a:rPr lang="en-GB" baseline="0" dirty="0"/>
              <a:t>Washing car</a:t>
            </a:r>
          </a:p>
          <a:p>
            <a:pPr marL="0" lvl="0" indent="0" algn="l" rtl="0">
              <a:spcBef>
                <a:spcPts val="0"/>
              </a:spcBef>
              <a:spcAft>
                <a:spcPts val="0"/>
              </a:spcAft>
              <a:buNone/>
            </a:pPr>
            <a:r>
              <a:rPr lang="en-GB" baseline="0" dirty="0"/>
              <a:t>Setting the table (and clearing away!)</a:t>
            </a:r>
          </a:p>
          <a:p>
            <a:pPr marL="0" lvl="0" indent="0" algn="l" rtl="0">
              <a:spcBef>
                <a:spcPts val="0"/>
              </a:spcBef>
              <a:spcAft>
                <a:spcPts val="0"/>
              </a:spcAft>
              <a:buNone/>
            </a:pPr>
            <a:r>
              <a:rPr lang="en-GB" baseline="0" dirty="0"/>
              <a:t>Preparing the dinner</a:t>
            </a:r>
          </a:p>
          <a:p>
            <a:pPr marL="0" lvl="0" indent="0" algn="l" rtl="0">
              <a:spcBef>
                <a:spcPts val="0"/>
              </a:spcBef>
              <a:spcAft>
                <a:spcPts val="0"/>
              </a:spcAft>
              <a:buNone/>
            </a:pPr>
            <a:r>
              <a:rPr lang="en-GB" baseline="0" dirty="0"/>
              <a:t>Pegging out the washing</a:t>
            </a:r>
          </a:p>
          <a:p>
            <a:pPr marL="0" lvl="0" indent="0" algn="l" rtl="0">
              <a:spcBef>
                <a:spcPts val="0"/>
              </a:spcBef>
              <a:spcAft>
                <a:spcPts val="0"/>
              </a:spcAft>
              <a:buNone/>
            </a:pPr>
            <a:r>
              <a:rPr lang="en-GB" baseline="0" dirty="0"/>
              <a:t>Pouring with heavier cups</a:t>
            </a:r>
          </a:p>
          <a:p>
            <a:pPr marL="0" lvl="0" indent="0" algn="l" rtl="0">
              <a:spcBef>
                <a:spcPts val="0"/>
              </a:spcBef>
              <a:spcAft>
                <a:spcPts val="0"/>
              </a:spcAft>
              <a:buNone/>
            </a:pPr>
            <a:r>
              <a:rPr lang="en-GB" baseline="0" dirty="0"/>
              <a:t>Yoga</a:t>
            </a:r>
          </a:p>
          <a:p>
            <a:pPr marL="0" lvl="0" indent="0" algn="l" rtl="0">
              <a:spcBef>
                <a:spcPts val="0"/>
              </a:spcBef>
              <a:spcAft>
                <a:spcPts val="0"/>
              </a:spcAft>
              <a:buNone/>
            </a:pPr>
            <a:r>
              <a:rPr lang="en-GB" baseline="0" dirty="0"/>
              <a:t>Crossing midline exercises</a:t>
            </a:r>
          </a:p>
          <a:p>
            <a:pPr marL="0" lvl="0" indent="0" algn="l" rtl="0">
              <a:spcBef>
                <a:spcPts val="0"/>
              </a:spcBef>
              <a:spcAft>
                <a:spcPts val="0"/>
              </a:spcAft>
              <a:buNone/>
            </a:pPr>
            <a:r>
              <a:rPr lang="en-GB" baseline="0" dirty="0"/>
              <a:t>Snow angels</a:t>
            </a:r>
            <a:endParaRPr lang="en-GB" dirty="0"/>
          </a:p>
        </p:txBody>
      </p:sp>
    </p:spTree>
    <p:extLst>
      <p:ext uri="{BB962C8B-B14F-4D97-AF65-F5344CB8AC3E}">
        <p14:creationId xmlns:p14="http://schemas.microsoft.com/office/powerpoint/2010/main" val="230960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672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04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376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Model using the corner of the page to turn a book, rather than ‘swiping’. </a:t>
            </a:r>
            <a:endParaRPr dirty="0"/>
          </a:p>
        </p:txBody>
      </p:sp>
    </p:spTree>
    <p:extLst>
      <p:ext uri="{BB962C8B-B14F-4D97-AF65-F5344CB8AC3E}">
        <p14:creationId xmlns:p14="http://schemas.microsoft.com/office/powerpoint/2010/main" val="84492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277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520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178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GB" baseline="0" dirty="0"/>
              <a:t>Ensure that children are not being given a smart phone too soon – we know children are accessing YouTube videos that are not suitable and games beyond their age range</a:t>
            </a:r>
          </a:p>
          <a:p>
            <a:pPr marL="171450" lvl="0" indent="-171450" algn="l" rtl="0">
              <a:spcBef>
                <a:spcPts val="0"/>
              </a:spcBef>
              <a:spcAft>
                <a:spcPts val="0"/>
              </a:spcAft>
              <a:buFontTx/>
              <a:buChar char="-"/>
            </a:pPr>
            <a:endParaRPr dirty="0"/>
          </a:p>
        </p:txBody>
      </p:sp>
    </p:spTree>
    <p:extLst>
      <p:ext uri="{BB962C8B-B14F-4D97-AF65-F5344CB8AC3E}">
        <p14:creationId xmlns:p14="http://schemas.microsoft.com/office/powerpoint/2010/main" val="146475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94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815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83A29-8BE4-4992-A3C9-5CD4F2A917F8}" type="slidenum">
              <a:rPr lang="en-GB" smtClean="0"/>
              <a:t>22</a:t>
            </a:fld>
            <a:endParaRPr lang="en-GB"/>
          </a:p>
        </p:txBody>
      </p:sp>
    </p:spTree>
    <p:extLst>
      <p:ext uri="{BB962C8B-B14F-4D97-AF65-F5344CB8AC3E}">
        <p14:creationId xmlns:p14="http://schemas.microsoft.com/office/powerpoint/2010/main" val="263558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d6f18662e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fd6f18662e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49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605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e.g. Stanle</a:t>
            </a:r>
            <a:r>
              <a:rPr lang="en-GB" baseline="0" dirty="0"/>
              <a:t>y Cups, Air Up bottles</a:t>
            </a:r>
            <a:endParaRPr dirty="0"/>
          </a:p>
        </p:txBody>
      </p:sp>
    </p:spTree>
    <p:extLst>
      <p:ext uri="{BB962C8B-B14F-4D97-AF65-F5344CB8AC3E}">
        <p14:creationId xmlns:p14="http://schemas.microsoft.com/office/powerpoint/2010/main" val="341658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25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395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96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60907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DA4A8-38F3-4461-B444-A9C5AC7DD2AD}" type="datetimeFigureOut">
              <a:rPr lang="en-GB" smtClean="0"/>
              <a:t>06/03/2026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DC5909-3B6D-4980-BA8A-58A10E9F311A}" type="slidenum">
              <a:rPr lang="en-GB" smtClean="0"/>
              <a:t>‹#›</a:t>
            </a:fld>
            <a:endParaRPr lang="en-GB"/>
          </a:p>
        </p:txBody>
      </p:sp>
    </p:spTree>
    <p:extLst>
      <p:ext uri="{BB962C8B-B14F-4D97-AF65-F5344CB8AC3E}">
        <p14:creationId xmlns:p14="http://schemas.microsoft.com/office/powerpoint/2010/main" val="342414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810054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3 Hierarchy diagram 01">
  <p:cSld name="003 Hierarchy diagram 01">
    <p:spTree>
      <p:nvGrpSpPr>
        <p:cNvPr id="1" name="Shape 18"/>
        <p:cNvGrpSpPr/>
        <p:nvPr/>
      </p:nvGrpSpPr>
      <p:grpSpPr>
        <a:xfrm>
          <a:off x="0" y="0"/>
          <a:ext cx="0" cy="0"/>
          <a:chOff x="0" y="0"/>
          <a:chExt cx="0" cy="0"/>
        </a:xfrm>
      </p:grpSpPr>
      <p:cxnSp>
        <p:nvCxnSpPr>
          <p:cNvPr id="9" name="Google Shape;21;p4">
            <a:extLst>
              <a:ext uri="{FF2B5EF4-FFF2-40B4-BE49-F238E27FC236}">
                <a16:creationId xmlns:a16="http://schemas.microsoft.com/office/drawing/2014/main" id="{322C33A9-E680-5A5C-6A1D-D66578777CE5}"/>
              </a:ext>
            </a:extLst>
          </p:cNvPr>
          <p:cNvCxnSpPr>
            <a:cxnSpLocks/>
          </p:cNvCxnSpPr>
          <p:nvPr userDrawn="1"/>
        </p:nvCxnSpPr>
        <p:spPr>
          <a:xfrm flipV="1">
            <a:off x="7472964" y="1912672"/>
            <a:ext cx="0" cy="1153287"/>
          </a:xfrm>
          <a:prstGeom prst="straightConnector1">
            <a:avLst/>
          </a:prstGeom>
          <a:noFill/>
          <a:ln w="28575" cap="rnd" cmpd="sng">
            <a:solidFill>
              <a:schemeClr val="accent5"/>
            </a:solidFill>
            <a:prstDash val="solid"/>
            <a:round/>
            <a:headEnd type="none" w="med" len="med"/>
            <a:tailEnd type="none" w="med" len="med"/>
          </a:ln>
        </p:spPr>
      </p:cxnSp>
      <p:cxnSp>
        <p:nvCxnSpPr>
          <p:cNvPr id="20" name="Google Shape;20;p4"/>
          <p:cNvCxnSpPr/>
          <p:nvPr/>
        </p:nvCxnSpPr>
        <p:spPr>
          <a:xfrm rot="10800000">
            <a:off x="1932385" y="1913211"/>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1" name="Google Shape;21;p4"/>
          <p:cNvCxnSpPr/>
          <p:nvPr/>
        </p:nvCxnSpPr>
        <p:spPr>
          <a:xfrm rot="10800000">
            <a:off x="4503474" y="191267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2" name="Google Shape;22;p4"/>
          <p:cNvCxnSpPr/>
          <p:nvPr/>
        </p:nvCxnSpPr>
        <p:spPr>
          <a:xfrm rot="10800000">
            <a:off x="10299662" y="1912673"/>
            <a:ext cx="0" cy="1321400"/>
          </a:xfrm>
          <a:prstGeom prst="straightConnector1">
            <a:avLst/>
          </a:prstGeom>
          <a:noFill/>
          <a:ln w="28575" cap="rnd" cmpd="sng">
            <a:solidFill>
              <a:schemeClr val="accent5"/>
            </a:solidFill>
            <a:prstDash val="solid"/>
            <a:round/>
            <a:headEnd type="none" w="med" len="med"/>
            <a:tailEnd type="none" w="med" len="med"/>
          </a:ln>
        </p:spPr>
      </p:cxnSp>
      <p:grpSp>
        <p:nvGrpSpPr>
          <p:cNvPr id="23" name="Google Shape;23;p4"/>
          <p:cNvGrpSpPr/>
          <p:nvPr/>
        </p:nvGrpSpPr>
        <p:grpSpPr>
          <a:xfrm>
            <a:off x="694487" y="2122672"/>
            <a:ext cx="8107325" cy="620075"/>
            <a:chOff x="167963" y="3475675"/>
            <a:chExt cx="8832150" cy="646450"/>
          </a:xfrm>
        </p:grpSpPr>
        <p:sp>
          <p:nvSpPr>
            <p:cNvPr id="24"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5"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6"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8" name="Google Shape;28;p4"/>
          <p:cNvSpPr/>
          <p:nvPr/>
        </p:nvSpPr>
        <p:spPr>
          <a:xfrm>
            <a:off x="654484"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31" name="Google Shape;31;p4"/>
          <p:cNvCxnSpPr>
            <a:cxnSpLocks/>
          </p:cNvCxnSpPr>
          <p:nvPr/>
        </p:nvCxnSpPr>
        <p:spPr>
          <a:xfrm>
            <a:off x="1932385" y="1913230"/>
            <a:ext cx="8367277" cy="22578"/>
          </a:xfrm>
          <a:prstGeom prst="straightConnector1">
            <a:avLst/>
          </a:prstGeom>
          <a:noFill/>
          <a:ln w="28575" cap="rnd" cmpd="sng">
            <a:solidFill>
              <a:schemeClr val="accent5"/>
            </a:solidFill>
            <a:prstDash val="solid"/>
            <a:round/>
            <a:headEnd type="none" w="med" len="med"/>
            <a:tailEnd type="none" w="med" len="med"/>
          </a:ln>
        </p:spPr>
      </p:cxnSp>
      <p:sp>
        <p:nvSpPr>
          <p:cNvPr id="36" name="Google Shape;28;p4">
            <a:extLst>
              <a:ext uri="{FF2B5EF4-FFF2-40B4-BE49-F238E27FC236}">
                <a16:creationId xmlns:a16="http://schemas.microsoft.com/office/drawing/2014/main" id="{28F21426-AAE7-504B-9AFF-1C4F9EFCCF6C}"/>
              </a:ext>
            </a:extLst>
          </p:cNvPr>
          <p:cNvSpPr/>
          <p:nvPr userDrawn="1"/>
        </p:nvSpPr>
        <p:spPr>
          <a:xfrm>
            <a:off x="3470259"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7" name="Google Shape;28;p4">
            <a:extLst>
              <a:ext uri="{FF2B5EF4-FFF2-40B4-BE49-F238E27FC236}">
                <a16:creationId xmlns:a16="http://schemas.microsoft.com/office/drawing/2014/main" id="{6BFDDA9B-9574-6046-AEBD-50DA635F4555}"/>
              </a:ext>
            </a:extLst>
          </p:cNvPr>
          <p:cNvSpPr/>
          <p:nvPr userDrawn="1"/>
        </p:nvSpPr>
        <p:spPr>
          <a:xfrm>
            <a:off x="6246012"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4" name="Google Shape;28;p4">
            <a:extLst>
              <a:ext uri="{FF2B5EF4-FFF2-40B4-BE49-F238E27FC236}">
                <a16:creationId xmlns:a16="http://schemas.microsoft.com/office/drawing/2014/main" id="{21689080-1D19-E067-DB2A-54559524CC70}"/>
              </a:ext>
            </a:extLst>
          </p:cNvPr>
          <p:cNvSpPr/>
          <p:nvPr userDrawn="1"/>
        </p:nvSpPr>
        <p:spPr>
          <a:xfrm>
            <a:off x="9107201"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5" name="Google Shape;26;p4">
            <a:extLst>
              <a:ext uri="{FF2B5EF4-FFF2-40B4-BE49-F238E27FC236}">
                <a16:creationId xmlns:a16="http://schemas.microsoft.com/office/drawing/2014/main" id="{B4F30C76-7DD5-1313-2623-5EBCBF3F4CDA}"/>
              </a:ext>
            </a:extLst>
          </p:cNvPr>
          <p:cNvSpPr/>
          <p:nvPr userDrawn="1"/>
        </p:nvSpPr>
        <p:spPr>
          <a:xfrm>
            <a:off x="9021761" y="2122671"/>
            <a:ext cx="2555802"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Tree>
    <p:extLst>
      <p:ext uri="{BB962C8B-B14F-4D97-AF65-F5344CB8AC3E}">
        <p14:creationId xmlns:p14="http://schemas.microsoft.com/office/powerpoint/2010/main" val="249244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25" name="Google Shape;22;p4"/>
          <p:cNvCxnSpPr/>
          <p:nvPr userDrawn="1"/>
        </p:nvCxnSpPr>
        <p:spPr>
          <a:xfrm rot="10800000">
            <a:off x="8492373" y="191321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3" name="Google Shape;19;p4"/>
          <p:cNvCxnSpPr/>
          <p:nvPr userDrawn="1"/>
        </p:nvCxnSpPr>
        <p:spPr>
          <a:xfrm rot="10800000">
            <a:off x="10852167"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666801" y="1895946"/>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3989710"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6" name="Google Shape;22;p4"/>
          <p:cNvCxnSpPr/>
          <p:nvPr userDrawn="1"/>
        </p:nvCxnSpPr>
        <p:spPr>
          <a:xfrm rot="10800000">
            <a:off x="6223004" y="1895830"/>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659531"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flipV="1">
            <a:off x="1666800" y="1895830"/>
            <a:ext cx="9170918" cy="116"/>
          </a:xfrm>
          <a:prstGeom prst="straightConnector1">
            <a:avLst/>
          </a:prstGeom>
          <a:noFill/>
          <a:ln w="28575" cap="rnd" cmpd="sng">
            <a:solidFill>
              <a:schemeClr val="accent5"/>
            </a:solidFill>
            <a:prstDash val="solid"/>
            <a:round/>
            <a:headEnd type="none" w="med" len="med"/>
            <a:tailEnd type="none" w="med" len="med"/>
          </a:ln>
        </p:spPr>
      </p:cxnSp>
      <p:grpSp>
        <p:nvGrpSpPr>
          <p:cNvPr id="2" name="Group 1"/>
          <p:cNvGrpSpPr/>
          <p:nvPr userDrawn="1"/>
        </p:nvGrpSpPr>
        <p:grpSpPr>
          <a:xfrm>
            <a:off x="654451" y="2115340"/>
            <a:ext cx="11108058" cy="620075"/>
            <a:chOff x="654451" y="2115340"/>
            <a:chExt cx="11750294" cy="620075"/>
          </a:xfrm>
        </p:grpSpPr>
        <p:grpSp>
          <p:nvGrpSpPr>
            <p:cNvPr id="7" name="Google Shape;23;p4"/>
            <p:cNvGrpSpPr/>
            <p:nvPr userDrawn="1"/>
          </p:nvGrpSpPr>
          <p:grpSpPr>
            <a:xfrm>
              <a:off x="654451" y="2115340"/>
              <a:ext cx="9362385" cy="620075"/>
              <a:chOff x="167963" y="3475675"/>
              <a:chExt cx="11856086" cy="646450"/>
            </a:xfrm>
          </p:grpSpPr>
          <p:sp>
            <p:nvSpPr>
              <p:cNvPr id="8"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2" name="Google Shape;27;p4"/>
              <p:cNvSpPr/>
              <p:nvPr/>
            </p:nvSpPr>
            <p:spPr>
              <a:xfrm>
                <a:off x="923974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18" name="Google Shape;27;p4"/>
            <p:cNvSpPr/>
            <p:nvPr userDrawn="1"/>
          </p:nvSpPr>
          <p:spPr>
            <a:xfrm>
              <a:off x="10206069" y="2132558"/>
              <a:ext cx="2198676"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1" name="Google Shape;28;p4"/>
          <p:cNvSpPr/>
          <p:nvPr userDrawn="1"/>
        </p:nvSpPr>
        <p:spPr>
          <a:xfrm>
            <a:off x="2911844"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2" name="Google Shape;28;p4"/>
          <p:cNvSpPr/>
          <p:nvPr userDrawn="1"/>
        </p:nvSpPr>
        <p:spPr>
          <a:xfrm>
            <a:off x="5186292" y="3088626"/>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3" name="Google Shape;28;p4"/>
          <p:cNvSpPr/>
          <p:nvPr userDrawn="1"/>
        </p:nvSpPr>
        <p:spPr>
          <a:xfrm>
            <a:off x="7455662" y="3077760"/>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6" name="Google Shape;28;p4"/>
          <p:cNvSpPr/>
          <p:nvPr userDrawn="1"/>
        </p:nvSpPr>
        <p:spPr>
          <a:xfrm>
            <a:off x="9718189" y="3073924"/>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926986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30" name="Google Shape;22;p4"/>
          <p:cNvCxnSpPr/>
          <p:nvPr userDrawn="1"/>
        </p:nvCxnSpPr>
        <p:spPr>
          <a:xfrm rot="10800000">
            <a:off x="7154721" y="1901964"/>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5" name="Google Shape;22;p4"/>
          <p:cNvCxnSpPr/>
          <p:nvPr userDrawn="1"/>
        </p:nvCxnSpPr>
        <p:spPr>
          <a:xfrm rot="10800000">
            <a:off x="9032700" y="1895830"/>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3" name="Google Shape;19;p4"/>
          <p:cNvCxnSpPr/>
          <p:nvPr userDrawn="1"/>
        </p:nvCxnSpPr>
        <p:spPr>
          <a:xfrm rot="10800000">
            <a:off x="10935294"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336761" y="187856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3304364" y="1895830"/>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6" name="Google Shape;22;p4"/>
          <p:cNvCxnSpPr/>
          <p:nvPr userDrawn="1"/>
        </p:nvCxnSpPr>
        <p:spPr>
          <a:xfrm rot="10800000">
            <a:off x="5350167" y="1913213"/>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435205"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a:off x="1336761" y="1878563"/>
            <a:ext cx="9598533" cy="23401"/>
          </a:xfrm>
          <a:prstGeom prst="straightConnector1">
            <a:avLst/>
          </a:prstGeom>
          <a:noFill/>
          <a:ln w="28575" cap="rnd" cmpd="sng">
            <a:solidFill>
              <a:schemeClr val="accent5"/>
            </a:solidFill>
            <a:prstDash val="solid"/>
            <a:round/>
            <a:headEnd type="none" w="med" len="med"/>
            <a:tailEnd type="none" w="med" len="med"/>
          </a:ln>
        </p:spPr>
      </p:cxnSp>
      <p:grpSp>
        <p:nvGrpSpPr>
          <p:cNvPr id="15" name="Group 14"/>
          <p:cNvGrpSpPr/>
          <p:nvPr userDrawn="1"/>
        </p:nvGrpSpPr>
        <p:grpSpPr>
          <a:xfrm>
            <a:off x="567446" y="2149298"/>
            <a:ext cx="11137161" cy="586117"/>
            <a:chOff x="654451" y="2132558"/>
            <a:chExt cx="11521376" cy="602857"/>
          </a:xfrm>
        </p:grpSpPr>
        <p:grpSp>
          <p:nvGrpSpPr>
            <p:cNvPr id="2" name="Group 1"/>
            <p:cNvGrpSpPr/>
            <p:nvPr userDrawn="1"/>
          </p:nvGrpSpPr>
          <p:grpSpPr>
            <a:xfrm>
              <a:off x="654451" y="2132558"/>
              <a:ext cx="9570204" cy="602857"/>
              <a:chOff x="654451" y="2115340"/>
              <a:chExt cx="11750294" cy="620075"/>
            </a:xfrm>
          </p:grpSpPr>
          <p:grpSp>
            <p:nvGrpSpPr>
              <p:cNvPr id="7" name="Google Shape;23;p4"/>
              <p:cNvGrpSpPr/>
              <p:nvPr userDrawn="1"/>
            </p:nvGrpSpPr>
            <p:grpSpPr>
              <a:xfrm>
                <a:off x="654451" y="2115340"/>
                <a:ext cx="9362385" cy="620075"/>
                <a:chOff x="167963" y="3475675"/>
                <a:chExt cx="11856086" cy="646450"/>
              </a:xfrm>
            </p:grpSpPr>
            <p:sp>
              <p:nvSpPr>
                <p:cNvPr id="8"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2" name="Google Shape;27;p4"/>
                <p:cNvSpPr/>
                <p:nvPr/>
              </p:nvSpPr>
              <p:spPr>
                <a:xfrm>
                  <a:off x="923974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18" name="Google Shape;27;p4"/>
              <p:cNvSpPr/>
              <p:nvPr userDrawn="1"/>
            </p:nvSpPr>
            <p:spPr>
              <a:xfrm>
                <a:off x="10206069" y="2132558"/>
                <a:ext cx="2198676"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7" name="Google Shape;27;p4"/>
            <p:cNvSpPr/>
            <p:nvPr userDrawn="1"/>
          </p:nvSpPr>
          <p:spPr>
            <a:xfrm>
              <a:off x="10385082" y="2149298"/>
              <a:ext cx="1790745" cy="5706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31" name="Google Shape;28;p4"/>
          <p:cNvSpPr/>
          <p:nvPr userDrawn="1"/>
        </p:nvSpPr>
        <p:spPr>
          <a:xfrm>
            <a:off x="2377303"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2" name="Google Shape;28;p4"/>
          <p:cNvSpPr/>
          <p:nvPr userDrawn="1"/>
        </p:nvSpPr>
        <p:spPr>
          <a:xfrm>
            <a:off x="4287551"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3" name="Google Shape;28;p4"/>
          <p:cNvSpPr/>
          <p:nvPr userDrawn="1"/>
        </p:nvSpPr>
        <p:spPr>
          <a:xfrm>
            <a:off x="8131799"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4" name="Google Shape;28;p4"/>
          <p:cNvSpPr/>
          <p:nvPr userDrawn="1"/>
        </p:nvSpPr>
        <p:spPr>
          <a:xfrm>
            <a:off x="6226206"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5" name="Google Shape;28;p4"/>
          <p:cNvSpPr/>
          <p:nvPr userDrawn="1"/>
        </p:nvSpPr>
        <p:spPr>
          <a:xfrm>
            <a:off x="10036082"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262081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4 Hierarchy diagram 02">
  <p:cSld name="004 Hierarchy diagram 02">
    <p:spTree>
      <p:nvGrpSpPr>
        <p:cNvPr id="1" name="Shape 36"/>
        <p:cNvGrpSpPr/>
        <p:nvPr/>
      </p:nvGrpSpPr>
      <p:grpSpPr>
        <a:xfrm>
          <a:off x="0" y="0"/>
          <a:ext cx="0" cy="0"/>
          <a:chOff x="0" y="0"/>
          <a:chExt cx="0" cy="0"/>
        </a:xfrm>
      </p:grpSpPr>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532057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5227053"/>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93531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4 Hierarchy diagram 02" preserve="1">
  <p:cSld name="1_004 Hierarchy diagram 02">
    <p:spTree>
      <p:nvGrpSpPr>
        <p:cNvPr id="1" name="Shape 36"/>
        <p:cNvGrpSpPr/>
        <p:nvPr/>
      </p:nvGrpSpPr>
      <p:grpSpPr>
        <a:xfrm>
          <a:off x="0" y="0"/>
          <a:ext cx="0" cy="0"/>
          <a:chOff x="0" y="0"/>
          <a:chExt cx="0" cy="0"/>
        </a:xfrm>
      </p:grpSpPr>
      <p:sp>
        <p:nvSpPr>
          <p:cNvPr id="22" name="Google Shape;45;p5">
            <a:extLst>
              <a:ext uri="{FF2B5EF4-FFF2-40B4-BE49-F238E27FC236}">
                <a16:creationId xmlns:a16="http://schemas.microsoft.com/office/drawing/2014/main" id="{4AE5E5DA-25E6-464F-AA1E-2553A8256E84}"/>
              </a:ext>
            </a:extLst>
          </p:cNvPr>
          <p:cNvSpPr/>
          <p:nvPr userDrawn="1"/>
        </p:nvSpPr>
        <p:spPr>
          <a:xfrm>
            <a:off x="453483"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3" name="Google Shape;45;p5">
            <a:extLst>
              <a:ext uri="{FF2B5EF4-FFF2-40B4-BE49-F238E27FC236}">
                <a16:creationId xmlns:a16="http://schemas.microsoft.com/office/drawing/2014/main" id="{A6C3A647-A38D-594F-9E4F-B0C02C81ED9E}"/>
              </a:ext>
            </a:extLst>
          </p:cNvPr>
          <p:cNvSpPr/>
          <p:nvPr userDrawn="1"/>
        </p:nvSpPr>
        <p:spPr>
          <a:xfrm>
            <a:off x="6237249"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2485167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8 Parts of a story">
  <p:cSld name="008 Parts of a story">
    <p:spTree>
      <p:nvGrpSpPr>
        <p:cNvPr id="1" name="Shape 88"/>
        <p:cNvGrpSpPr/>
        <p:nvPr/>
      </p:nvGrpSpPr>
      <p:grpSpPr>
        <a:xfrm>
          <a:off x="0" y="0"/>
          <a:ext cx="0" cy="0"/>
          <a:chOff x="0" y="0"/>
          <a:chExt cx="0" cy="0"/>
        </a:xfrm>
      </p:grpSpPr>
      <p:sp>
        <p:nvSpPr>
          <p:cNvPr id="89" name="Google Shape;89;p9"/>
          <p:cNvSpPr/>
          <p:nvPr/>
        </p:nvSpPr>
        <p:spPr>
          <a:xfrm>
            <a:off x="621200" y="1540567"/>
            <a:ext cx="10949600"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4140293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8 Parts of a story" preserve="1">
  <p:cSld name="1_008 Parts of a story">
    <p:spTree>
      <p:nvGrpSpPr>
        <p:cNvPr id="1" name="Shape 88"/>
        <p:cNvGrpSpPr/>
        <p:nvPr/>
      </p:nvGrpSpPr>
      <p:grpSpPr>
        <a:xfrm>
          <a:off x="0" y="0"/>
          <a:ext cx="0" cy="0"/>
          <a:chOff x="0" y="0"/>
          <a:chExt cx="0" cy="0"/>
        </a:xfrm>
      </p:grpSpPr>
      <p:sp>
        <p:nvSpPr>
          <p:cNvPr id="89" name="Google Shape;89;p9"/>
          <p:cNvSpPr/>
          <p:nvPr/>
        </p:nvSpPr>
        <p:spPr>
          <a:xfrm>
            <a:off x="621199"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 name="Google Shape;89;p9">
            <a:extLst>
              <a:ext uri="{FF2B5EF4-FFF2-40B4-BE49-F238E27FC236}">
                <a16:creationId xmlns:a16="http://schemas.microsoft.com/office/drawing/2014/main" id="{FE28F9E5-BA92-124D-9F74-15575E5C5AB2}"/>
              </a:ext>
            </a:extLst>
          </p:cNvPr>
          <p:cNvSpPr/>
          <p:nvPr userDrawn="1"/>
        </p:nvSpPr>
        <p:spPr>
          <a:xfrm>
            <a:off x="6255433"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231590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08"/>
        <p:cNvGrpSpPr/>
        <p:nvPr/>
      </p:nvGrpSpPr>
      <p:grpSpPr>
        <a:xfrm>
          <a:off x="0" y="0"/>
          <a:ext cx="0" cy="0"/>
          <a:chOff x="0" y="0"/>
          <a:chExt cx="0" cy="0"/>
        </a:xfrm>
      </p:grpSpPr>
      <p:sp>
        <p:nvSpPr>
          <p:cNvPr id="209" name="Google Shape;209;p18"/>
          <p:cNvSpPr/>
          <p:nvPr/>
        </p:nvSpPr>
        <p:spPr>
          <a:xfrm>
            <a:off x="513500" y="1400433"/>
            <a:ext cx="11165000" cy="4912400"/>
          </a:xfrm>
          <a:prstGeom prst="roundRect">
            <a:avLst>
              <a:gd name="adj" fmla="val 3944"/>
            </a:avLst>
          </a:prstGeom>
          <a:solidFill>
            <a:schemeClr val="lt1"/>
          </a:solidFill>
          <a:ln w="38100" cap="flat" cmpd="sng">
            <a:solidFill>
              <a:schemeClr val="accent5"/>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dirty="0">
              <a:latin typeface="Sassoon Infant Std" panose="020B0503020103030203" pitchFamily="34" charset="0"/>
            </a:endParaRPr>
          </a:p>
        </p:txBody>
      </p:sp>
    </p:spTree>
    <p:extLst>
      <p:ext uri="{BB962C8B-B14F-4D97-AF65-F5344CB8AC3E}">
        <p14:creationId xmlns:p14="http://schemas.microsoft.com/office/powerpoint/2010/main" val="353084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Hierarchy diagram 01">
  <p:cSld name="003 Hierarchy diagram 01">
    <p:spTree>
      <p:nvGrpSpPr>
        <p:cNvPr id="1" name="Shape 18"/>
        <p:cNvGrpSpPr/>
        <p:nvPr/>
      </p:nvGrpSpPr>
      <p:grpSpPr>
        <a:xfrm>
          <a:off x="0" y="0"/>
          <a:ext cx="0" cy="0"/>
          <a:chOff x="0" y="0"/>
          <a:chExt cx="0" cy="0"/>
        </a:xfrm>
      </p:grpSpPr>
      <p:cxnSp>
        <p:nvCxnSpPr>
          <p:cNvPr id="19" name="Google Shape;19;p4"/>
          <p:cNvCxnSpPr/>
          <p:nvPr/>
        </p:nvCxnSpPr>
        <p:spPr>
          <a:xfrm rot="10800000">
            <a:off x="10259885" y="1895946"/>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0" name="Google Shape;20;p4"/>
          <p:cNvCxnSpPr/>
          <p:nvPr/>
        </p:nvCxnSpPr>
        <p:spPr>
          <a:xfrm rot="10800000">
            <a:off x="1932385" y="1913211"/>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1" name="Google Shape;21;p4"/>
          <p:cNvCxnSpPr/>
          <p:nvPr/>
        </p:nvCxnSpPr>
        <p:spPr>
          <a:xfrm rot="10800000">
            <a:off x="4706673" y="1913211"/>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2" name="Google Shape;22;p4"/>
          <p:cNvCxnSpPr/>
          <p:nvPr/>
        </p:nvCxnSpPr>
        <p:spPr>
          <a:xfrm rot="10800000">
            <a:off x="7485597" y="1913211"/>
            <a:ext cx="0" cy="1321400"/>
          </a:xfrm>
          <a:prstGeom prst="straightConnector1">
            <a:avLst/>
          </a:prstGeom>
          <a:noFill/>
          <a:ln w="28575" cap="rnd" cmpd="sng">
            <a:solidFill>
              <a:schemeClr val="accent5"/>
            </a:solidFill>
            <a:prstDash val="solid"/>
            <a:round/>
            <a:headEnd type="none" w="med" len="med"/>
            <a:tailEnd type="none" w="med" len="med"/>
          </a:ln>
        </p:spPr>
      </p:cxnSp>
      <p:grpSp>
        <p:nvGrpSpPr>
          <p:cNvPr id="23" name="Google Shape;23;p4"/>
          <p:cNvGrpSpPr/>
          <p:nvPr/>
        </p:nvGrpSpPr>
        <p:grpSpPr>
          <a:xfrm>
            <a:off x="654451" y="2115340"/>
            <a:ext cx="10883097" cy="620075"/>
            <a:chOff x="167963" y="3475675"/>
            <a:chExt cx="11856086" cy="646450"/>
          </a:xfrm>
        </p:grpSpPr>
        <p:sp>
          <p:nvSpPr>
            <p:cNvPr id="24"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5"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6"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7" name="Google Shape;27;p4"/>
            <p:cNvSpPr/>
            <p:nvPr/>
          </p:nvSpPr>
          <p:spPr>
            <a:xfrm>
              <a:off x="923974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8" name="Google Shape;28;p4"/>
          <p:cNvSpPr/>
          <p:nvPr/>
        </p:nvSpPr>
        <p:spPr>
          <a:xfrm>
            <a:off x="659531"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31" name="Google Shape;31;p4"/>
          <p:cNvCxnSpPr/>
          <p:nvPr/>
        </p:nvCxnSpPr>
        <p:spPr>
          <a:xfrm rot="10800000" flipH="1">
            <a:off x="1932385" y="1895830"/>
            <a:ext cx="8327600" cy="17400"/>
          </a:xfrm>
          <a:prstGeom prst="straightConnector1">
            <a:avLst/>
          </a:prstGeom>
          <a:noFill/>
          <a:ln w="28575" cap="rnd" cmpd="sng">
            <a:solidFill>
              <a:schemeClr val="accent5"/>
            </a:solidFill>
            <a:prstDash val="solid"/>
            <a:round/>
            <a:headEnd type="none" w="med" len="med"/>
            <a:tailEnd type="none" w="med" len="med"/>
          </a:ln>
        </p:spPr>
      </p:cxnSp>
      <p:sp>
        <p:nvSpPr>
          <p:cNvPr id="36" name="Google Shape;28;p4">
            <a:extLst>
              <a:ext uri="{FF2B5EF4-FFF2-40B4-BE49-F238E27FC236}">
                <a16:creationId xmlns:a16="http://schemas.microsoft.com/office/drawing/2014/main" id="{28F21426-AAE7-504B-9AFF-1C4F9EFCCF6C}"/>
              </a:ext>
            </a:extLst>
          </p:cNvPr>
          <p:cNvSpPr/>
          <p:nvPr userDrawn="1"/>
        </p:nvSpPr>
        <p:spPr>
          <a:xfrm>
            <a:off x="3438454"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7" name="Google Shape;28;p4">
            <a:extLst>
              <a:ext uri="{FF2B5EF4-FFF2-40B4-BE49-F238E27FC236}">
                <a16:creationId xmlns:a16="http://schemas.microsoft.com/office/drawing/2014/main" id="{6BFDDA9B-9574-6046-AEBD-50DA635F4555}"/>
              </a:ext>
            </a:extLst>
          </p:cNvPr>
          <p:cNvSpPr/>
          <p:nvPr userDrawn="1"/>
        </p:nvSpPr>
        <p:spPr>
          <a:xfrm>
            <a:off x="6195299"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8" name="Google Shape;28;p4">
            <a:extLst>
              <a:ext uri="{FF2B5EF4-FFF2-40B4-BE49-F238E27FC236}">
                <a16:creationId xmlns:a16="http://schemas.microsoft.com/office/drawing/2014/main" id="{01EA65EE-FFEF-034D-B5FD-91346A74ABF5}"/>
              </a:ext>
            </a:extLst>
          </p:cNvPr>
          <p:cNvSpPr/>
          <p:nvPr userDrawn="1"/>
        </p:nvSpPr>
        <p:spPr>
          <a:xfrm>
            <a:off x="8985170"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1331017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DA4A8-38F3-4461-B444-A9C5AC7DD2AD}" type="datetimeFigureOut">
              <a:rPr lang="en-GB" smtClean="0"/>
              <a:t>06/03/2026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DC5909-3B6D-4980-BA8A-58A10E9F311A}" type="slidenum">
              <a:rPr lang="en-GB" smtClean="0"/>
              <a:t>‹#›</a:t>
            </a:fld>
            <a:endParaRPr lang="en-GB"/>
          </a:p>
        </p:txBody>
      </p:sp>
    </p:spTree>
    <p:extLst>
      <p:ext uri="{BB962C8B-B14F-4D97-AF65-F5344CB8AC3E}">
        <p14:creationId xmlns:p14="http://schemas.microsoft.com/office/powerpoint/2010/main" val="256139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3" name="Google Shape;19;p4"/>
          <p:cNvCxnSpPr/>
          <p:nvPr userDrawn="1"/>
        </p:nvCxnSpPr>
        <p:spPr>
          <a:xfrm rot="10800000">
            <a:off x="10852167"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666801" y="1895946"/>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6217575" y="1913212"/>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659531"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flipV="1">
            <a:off x="1666800" y="1895830"/>
            <a:ext cx="9170918" cy="116"/>
          </a:xfrm>
          <a:prstGeom prst="straightConnector1">
            <a:avLst/>
          </a:prstGeom>
          <a:noFill/>
          <a:ln w="28575" cap="rnd" cmpd="sng">
            <a:solidFill>
              <a:schemeClr val="accent5"/>
            </a:solidFill>
            <a:prstDash val="solid"/>
            <a:round/>
            <a:headEnd type="none" w="med" len="med"/>
            <a:tailEnd type="none" w="med" len="med"/>
          </a:ln>
        </p:spPr>
      </p:cxnSp>
      <p:sp>
        <p:nvSpPr>
          <p:cNvPr id="8" name="Google Shape;24;p4"/>
          <p:cNvSpPr/>
          <p:nvPr/>
        </p:nvSpPr>
        <p:spPr>
          <a:xfrm>
            <a:off x="654451" y="2132558"/>
            <a:ext cx="2078503"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5139709" y="2115340"/>
            <a:ext cx="2078503"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9617894" y="2132558"/>
            <a:ext cx="2078503"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1" name="Google Shape;28;p4"/>
          <p:cNvSpPr/>
          <p:nvPr userDrawn="1"/>
        </p:nvSpPr>
        <p:spPr>
          <a:xfrm>
            <a:off x="5139709"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2" name="Google Shape;28;p4"/>
          <p:cNvSpPr/>
          <p:nvPr userDrawn="1"/>
        </p:nvSpPr>
        <p:spPr>
          <a:xfrm>
            <a:off x="9591947"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95727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3" name="Google Shape;19;p4"/>
          <p:cNvCxnSpPr/>
          <p:nvPr userDrawn="1"/>
        </p:nvCxnSpPr>
        <p:spPr>
          <a:xfrm rot="10800000">
            <a:off x="10935294"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336761" y="187856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4522750" y="192049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6" name="Google Shape;22;p4"/>
          <p:cNvCxnSpPr/>
          <p:nvPr userDrawn="1"/>
        </p:nvCxnSpPr>
        <p:spPr>
          <a:xfrm rot="10800000">
            <a:off x="7712744" y="1937876"/>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435205"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a:off x="1336761" y="1878563"/>
            <a:ext cx="9598533" cy="23401"/>
          </a:xfrm>
          <a:prstGeom prst="straightConnector1">
            <a:avLst/>
          </a:prstGeom>
          <a:noFill/>
          <a:ln w="28575" cap="rnd" cmpd="sng">
            <a:solidFill>
              <a:schemeClr val="accent5"/>
            </a:solidFill>
            <a:prstDash val="solid"/>
            <a:round/>
            <a:headEnd type="none" w="med" len="med"/>
            <a:tailEnd type="none" w="med" len="med"/>
          </a:ln>
        </p:spPr>
      </p:cxnSp>
      <p:sp>
        <p:nvSpPr>
          <p:cNvPr id="8" name="Google Shape;24;p4"/>
          <p:cNvSpPr/>
          <p:nvPr/>
        </p:nvSpPr>
        <p:spPr>
          <a:xfrm>
            <a:off x="567446" y="2165573"/>
            <a:ext cx="1731027" cy="5698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3665843" y="2173961"/>
            <a:ext cx="1731027" cy="5698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6690031" y="2190236"/>
            <a:ext cx="1731027" cy="5698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2" name="Google Shape;27;p4"/>
          <p:cNvSpPr/>
          <p:nvPr/>
        </p:nvSpPr>
        <p:spPr>
          <a:xfrm>
            <a:off x="9844284" y="2165573"/>
            <a:ext cx="1731027" cy="5698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31" name="Google Shape;28;p4"/>
          <p:cNvSpPr/>
          <p:nvPr userDrawn="1"/>
        </p:nvSpPr>
        <p:spPr>
          <a:xfrm>
            <a:off x="3595689" y="3113758"/>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2" name="Google Shape;28;p4"/>
          <p:cNvSpPr/>
          <p:nvPr userDrawn="1"/>
        </p:nvSpPr>
        <p:spPr>
          <a:xfrm>
            <a:off x="6650128" y="3113758"/>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4" name="Google Shape;28;p4"/>
          <p:cNvSpPr/>
          <p:nvPr userDrawn="1"/>
        </p:nvSpPr>
        <p:spPr>
          <a:xfrm>
            <a:off x="9808240"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421884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Hierarchy diagram 02">
  <p:cSld name="004 Hierarchy diagram 02">
    <p:spTree>
      <p:nvGrpSpPr>
        <p:cNvPr id="1" name="Shape 36"/>
        <p:cNvGrpSpPr/>
        <p:nvPr/>
      </p:nvGrpSpPr>
      <p:grpSpPr>
        <a:xfrm>
          <a:off x="0" y="0"/>
          <a:ext cx="0" cy="0"/>
          <a:chOff x="0" y="0"/>
          <a:chExt cx="0" cy="0"/>
        </a:xfrm>
      </p:grpSpPr>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532057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5227053"/>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48365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 Hierarchy diagram 02" preserve="1">
  <p:cSld name="1_004 Hierarchy diagram 02">
    <p:spTree>
      <p:nvGrpSpPr>
        <p:cNvPr id="1" name="Shape 36"/>
        <p:cNvGrpSpPr/>
        <p:nvPr/>
      </p:nvGrpSpPr>
      <p:grpSpPr>
        <a:xfrm>
          <a:off x="0" y="0"/>
          <a:ext cx="0" cy="0"/>
          <a:chOff x="0" y="0"/>
          <a:chExt cx="0" cy="0"/>
        </a:xfrm>
      </p:grpSpPr>
      <p:sp>
        <p:nvSpPr>
          <p:cNvPr id="22" name="Google Shape;45;p5">
            <a:extLst>
              <a:ext uri="{FF2B5EF4-FFF2-40B4-BE49-F238E27FC236}">
                <a16:creationId xmlns:a16="http://schemas.microsoft.com/office/drawing/2014/main" id="{4AE5E5DA-25E6-464F-AA1E-2553A8256E84}"/>
              </a:ext>
            </a:extLst>
          </p:cNvPr>
          <p:cNvSpPr/>
          <p:nvPr userDrawn="1"/>
        </p:nvSpPr>
        <p:spPr>
          <a:xfrm>
            <a:off x="453483"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3" name="Google Shape;45;p5">
            <a:extLst>
              <a:ext uri="{FF2B5EF4-FFF2-40B4-BE49-F238E27FC236}">
                <a16:creationId xmlns:a16="http://schemas.microsoft.com/office/drawing/2014/main" id="{A6C3A647-A38D-594F-9E4F-B0C02C81ED9E}"/>
              </a:ext>
            </a:extLst>
          </p:cNvPr>
          <p:cNvSpPr/>
          <p:nvPr userDrawn="1"/>
        </p:nvSpPr>
        <p:spPr>
          <a:xfrm>
            <a:off x="6237249"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7413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Parts of a story">
  <p:cSld name="008 Parts of a story">
    <p:spTree>
      <p:nvGrpSpPr>
        <p:cNvPr id="1" name="Shape 88"/>
        <p:cNvGrpSpPr/>
        <p:nvPr/>
      </p:nvGrpSpPr>
      <p:grpSpPr>
        <a:xfrm>
          <a:off x="0" y="0"/>
          <a:ext cx="0" cy="0"/>
          <a:chOff x="0" y="0"/>
          <a:chExt cx="0" cy="0"/>
        </a:xfrm>
      </p:grpSpPr>
      <p:sp>
        <p:nvSpPr>
          <p:cNvPr id="89" name="Google Shape;89;p9"/>
          <p:cNvSpPr/>
          <p:nvPr/>
        </p:nvSpPr>
        <p:spPr>
          <a:xfrm>
            <a:off x="621200" y="1540567"/>
            <a:ext cx="10949600"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20361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8 Parts of a story" preserve="1">
  <p:cSld name="1_008 Parts of a story">
    <p:spTree>
      <p:nvGrpSpPr>
        <p:cNvPr id="1" name="Shape 88"/>
        <p:cNvGrpSpPr/>
        <p:nvPr/>
      </p:nvGrpSpPr>
      <p:grpSpPr>
        <a:xfrm>
          <a:off x="0" y="0"/>
          <a:ext cx="0" cy="0"/>
          <a:chOff x="0" y="0"/>
          <a:chExt cx="0" cy="0"/>
        </a:xfrm>
      </p:grpSpPr>
      <p:sp>
        <p:nvSpPr>
          <p:cNvPr id="89" name="Google Shape;89;p9"/>
          <p:cNvSpPr/>
          <p:nvPr/>
        </p:nvSpPr>
        <p:spPr>
          <a:xfrm>
            <a:off x="621199"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 name="Google Shape;89;p9">
            <a:extLst>
              <a:ext uri="{FF2B5EF4-FFF2-40B4-BE49-F238E27FC236}">
                <a16:creationId xmlns:a16="http://schemas.microsoft.com/office/drawing/2014/main" id="{FE28F9E5-BA92-124D-9F74-15575E5C5AB2}"/>
              </a:ext>
            </a:extLst>
          </p:cNvPr>
          <p:cNvSpPr/>
          <p:nvPr userDrawn="1"/>
        </p:nvSpPr>
        <p:spPr>
          <a:xfrm>
            <a:off x="6255433"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76660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08"/>
        <p:cNvGrpSpPr/>
        <p:nvPr/>
      </p:nvGrpSpPr>
      <p:grpSpPr>
        <a:xfrm>
          <a:off x="0" y="0"/>
          <a:ext cx="0" cy="0"/>
          <a:chOff x="0" y="0"/>
          <a:chExt cx="0" cy="0"/>
        </a:xfrm>
      </p:grpSpPr>
      <p:sp>
        <p:nvSpPr>
          <p:cNvPr id="209" name="Google Shape;209;p18"/>
          <p:cNvSpPr/>
          <p:nvPr/>
        </p:nvSpPr>
        <p:spPr>
          <a:xfrm>
            <a:off x="513500" y="1400433"/>
            <a:ext cx="11165000" cy="4912400"/>
          </a:xfrm>
          <a:prstGeom prst="roundRect">
            <a:avLst>
              <a:gd name="adj" fmla="val 3944"/>
            </a:avLst>
          </a:prstGeom>
          <a:solidFill>
            <a:schemeClr val="lt1"/>
          </a:solidFill>
          <a:ln w="38100" cap="flat" cmpd="sng">
            <a:solidFill>
              <a:schemeClr val="accent5"/>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dirty="0">
              <a:latin typeface="Sassoon Infant Std" panose="020B0503020103030203" pitchFamily="34" charset="0"/>
            </a:endParaRPr>
          </a:p>
        </p:txBody>
      </p:sp>
    </p:spTree>
    <p:extLst>
      <p:ext uri="{BB962C8B-B14F-4D97-AF65-F5344CB8AC3E}">
        <p14:creationId xmlns:p14="http://schemas.microsoft.com/office/powerpoint/2010/main" val="263026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2700000">
            <a:off x="-349693" y="-3323155"/>
            <a:ext cx="12863685" cy="13455344"/>
          </a:xfrm>
          <a:custGeom>
            <a:avLst/>
            <a:gdLst/>
            <a:ahLst/>
            <a:cxnLst/>
            <a:rect l="l" t="t" r="r" b="b"/>
            <a:pathLst>
              <a:path w="19284804" h="20171799" extrusionOk="0">
                <a:moveTo>
                  <a:pt x="18688411" y="6171208"/>
                </a:moveTo>
                <a:lnTo>
                  <a:pt x="19284804" y="6767601"/>
                </a:lnTo>
                <a:lnTo>
                  <a:pt x="19284804" y="7780415"/>
                </a:lnTo>
                <a:lnTo>
                  <a:pt x="18688411" y="8376807"/>
                </a:lnTo>
                <a:close/>
                <a:moveTo>
                  <a:pt x="15573677" y="3056473"/>
                </a:moveTo>
                <a:lnTo>
                  <a:pt x="16170071" y="3652868"/>
                </a:lnTo>
                <a:lnTo>
                  <a:pt x="16170071" y="10895147"/>
                </a:lnTo>
                <a:lnTo>
                  <a:pt x="15573676" y="11491542"/>
                </a:lnTo>
                <a:close/>
                <a:moveTo>
                  <a:pt x="12458939" y="58264"/>
                </a:moveTo>
                <a:lnTo>
                  <a:pt x="12517204" y="0"/>
                </a:lnTo>
                <a:lnTo>
                  <a:pt x="13055335" y="538132"/>
                </a:lnTo>
                <a:lnTo>
                  <a:pt x="13055335" y="14009883"/>
                </a:lnTo>
                <a:lnTo>
                  <a:pt x="12458941" y="14606277"/>
                </a:lnTo>
                <a:close/>
                <a:moveTo>
                  <a:pt x="9344205" y="3172998"/>
                </a:moveTo>
                <a:lnTo>
                  <a:pt x="9940599" y="2576605"/>
                </a:lnTo>
                <a:lnTo>
                  <a:pt x="9940599" y="17124619"/>
                </a:lnTo>
                <a:lnTo>
                  <a:pt x="9344206" y="17721012"/>
                </a:lnTo>
                <a:close/>
                <a:moveTo>
                  <a:pt x="6229471" y="6287733"/>
                </a:moveTo>
                <a:lnTo>
                  <a:pt x="6825865" y="5691339"/>
                </a:lnTo>
                <a:lnTo>
                  <a:pt x="6825865" y="20171799"/>
                </a:lnTo>
                <a:lnTo>
                  <a:pt x="6229472" y="19575405"/>
                </a:lnTo>
                <a:close/>
                <a:moveTo>
                  <a:pt x="3114736" y="9402468"/>
                </a:moveTo>
                <a:lnTo>
                  <a:pt x="3711130" y="8806074"/>
                </a:lnTo>
                <a:lnTo>
                  <a:pt x="3711131" y="17057064"/>
                </a:lnTo>
                <a:lnTo>
                  <a:pt x="3114736" y="16460670"/>
                </a:lnTo>
                <a:close/>
                <a:moveTo>
                  <a:pt x="0" y="12517204"/>
                </a:moveTo>
                <a:lnTo>
                  <a:pt x="596395" y="11920809"/>
                </a:lnTo>
                <a:lnTo>
                  <a:pt x="596395" y="13942328"/>
                </a:lnTo>
                <a:lnTo>
                  <a:pt x="0" y="13345934"/>
                </a:lnTo>
                <a:close/>
              </a:path>
            </a:pathLst>
          </a:custGeom>
          <a:solidFill>
            <a:schemeClr val="accent2"/>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7" name="Google Shape;7;p1"/>
          <p:cNvSpPr/>
          <p:nvPr/>
        </p:nvSpPr>
        <p:spPr>
          <a:xfrm rot="2700000">
            <a:off x="301424" y="-2974019"/>
            <a:ext cx="10786041" cy="12551988"/>
          </a:xfrm>
          <a:custGeom>
            <a:avLst/>
            <a:gdLst/>
            <a:ahLst/>
            <a:cxnLst/>
            <a:rect l="l" t="t" r="r" b="b"/>
            <a:pathLst>
              <a:path w="16170069" h="18817518" extrusionOk="0">
                <a:moveTo>
                  <a:pt x="15573675" y="3114735"/>
                </a:moveTo>
                <a:lnTo>
                  <a:pt x="16170069" y="3711130"/>
                </a:lnTo>
                <a:lnTo>
                  <a:pt x="16170069" y="8876919"/>
                </a:lnTo>
                <a:lnTo>
                  <a:pt x="15573674" y="9473314"/>
                </a:lnTo>
                <a:close/>
                <a:moveTo>
                  <a:pt x="12458940" y="0"/>
                </a:moveTo>
                <a:lnTo>
                  <a:pt x="13055333" y="596394"/>
                </a:lnTo>
                <a:lnTo>
                  <a:pt x="13055334" y="11991655"/>
                </a:lnTo>
                <a:lnTo>
                  <a:pt x="12458939" y="12588049"/>
                </a:lnTo>
                <a:close/>
                <a:moveTo>
                  <a:pt x="9344205" y="1154769"/>
                </a:moveTo>
                <a:lnTo>
                  <a:pt x="9940598" y="558375"/>
                </a:lnTo>
                <a:lnTo>
                  <a:pt x="9940599" y="15106390"/>
                </a:lnTo>
                <a:lnTo>
                  <a:pt x="9344204" y="15702784"/>
                </a:lnTo>
                <a:close/>
                <a:moveTo>
                  <a:pt x="6229470" y="4269504"/>
                </a:moveTo>
                <a:lnTo>
                  <a:pt x="6825864" y="3673110"/>
                </a:lnTo>
                <a:lnTo>
                  <a:pt x="6825864" y="18221124"/>
                </a:lnTo>
                <a:lnTo>
                  <a:pt x="6229470" y="18817518"/>
                </a:lnTo>
                <a:close/>
                <a:moveTo>
                  <a:pt x="3114735" y="7384239"/>
                </a:moveTo>
                <a:lnTo>
                  <a:pt x="3711129" y="6787845"/>
                </a:lnTo>
                <a:lnTo>
                  <a:pt x="3711128" y="17115326"/>
                </a:lnTo>
                <a:lnTo>
                  <a:pt x="3114735" y="16518933"/>
                </a:lnTo>
                <a:close/>
                <a:moveTo>
                  <a:pt x="0" y="10498974"/>
                </a:moveTo>
                <a:lnTo>
                  <a:pt x="596393" y="9902580"/>
                </a:lnTo>
                <a:lnTo>
                  <a:pt x="596393" y="14000591"/>
                </a:lnTo>
                <a:lnTo>
                  <a:pt x="0" y="13404198"/>
                </a:lnTo>
                <a:close/>
              </a:path>
            </a:pathLst>
          </a:custGeom>
          <a:solidFill>
            <a:schemeClr val="accent3"/>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8" name="Google Shape;8;p1"/>
          <p:cNvSpPr/>
          <p:nvPr/>
        </p:nvSpPr>
        <p:spPr>
          <a:xfrm rot="2700000">
            <a:off x="1060479" y="-2692815"/>
            <a:ext cx="10786040" cy="12429201"/>
          </a:xfrm>
          <a:custGeom>
            <a:avLst/>
            <a:gdLst/>
            <a:ahLst/>
            <a:cxnLst/>
            <a:rect l="l" t="t" r="r" b="b"/>
            <a:pathLst>
              <a:path w="16170068" h="18633440" extrusionOk="0">
                <a:moveTo>
                  <a:pt x="15573674" y="4632848"/>
                </a:moveTo>
                <a:lnTo>
                  <a:pt x="16170068" y="5229241"/>
                </a:lnTo>
                <a:lnTo>
                  <a:pt x="16170068" y="8318544"/>
                </a:lnTo>
                <a:lnTo>
                  <a:pt x="15573674" y="8914939"/>
                </a:lnTo>
                <a:close/>
                <a:moveTo>
                  <a:pt x="12458940" y="1518113"/>
                </a:moveTo>
                <a:lnTo>
                  <a:pt x="13055333" y="2114507"/>
                </a:lnTo>
                <a:lnTo>
                  <a:pt x="13055333" y="11433279"/>
                </a:lnTo>
                <a:lnTo>
                  <a:pt x="12458940" y="12029672"/>
                </a:lnTo>
                <a:close/>
                <a:moveTo>
                  <a:pt x="9344205" y="596393"/>
                </a:moveTo>
                <a:lnTo>
                  <a:pt x="9940598" y="0"/>
                </a:lnTo>
                <a:lnTo>
                  <a:pt x="9940599" y="14548014"/>
                </a:lnTo>
                <a:lnTo>
                  <a:pt x="9344204" y="15144408"/>
                </a:lnTo>
                <a:close/>
                <a:moveTo>
                  <a:pt x="6229469" y="3711129"/>
                </a:moveTo>
                <a:lnTo>
                  <a:pt x="6825864" y="3114734"/>
                </a:lnTo>
                <a:lnTo>
                  <a:pt x="6825863" y="17662749"/>
                </a:lnTo>
                <a:lnTo>
                  <a:pt x="6229469" y="18259143"/>
                </a:lnTo>
                <a:close/>
                <a:moveTo>
                  <a:pt x="3114736" y="6825862"/>
                </a:moveTo>
                <a:lnTo>
                  <a:pt x="3711129" y="6229469"/>
                </a:lnTo>
                <a:lnTo>
                  <a:pt x="3711130" y="18633440"/>
                </a:lnTo>
                <a:lnTo>
                  <a:pt x="3114736" y="18037046"/>
                </a:lnTo>
                <a:close/>
                <a:moveTo>
                  <a:pt x="0" y="9940598"/>
                </a:moveTo>
                <a:lnTo>
                  <a:pt x="596393" y="9344205"/>
                </a:lnTo>
                <a:lnTo>
                  <a:pt x="596393" y="15518704"/>
                </a:lnTo>
                <a:lnTo>
                  <a:pt x="0" y="14922310"/>
                </a:lnTo>
                <a:close/>
              </a:path>
            </a:pathLst>
          </a:custGeom>
          <a:solidFill>
            <a:schemeClr val="accent2">
              <a:lumMod val="75000"/>
            </a:schemeClr>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9" name="Google Shape;9;p1"/>
          <p:cNvSpPr/>
          <p:nvPr/>
        </p:nvSpPr>
        <p:spPr>
          <a:xfrm>
            <a:off x="264800" y="251500"/>
            <a:ext cx="11662400" cy="6355000"/>
          </a:xfrm>
          <a:prstGeom prst="roundRect">
            <a:avLst>
              <a:gd name="adj" fmla="val 4451"/>
            </a:avLst>
          </a:prstGeom>
          <a:solidFill>
            <a:schemeClr val="l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dirty="0">
              <a:latin typeface="Sassoon Infant Std" panose="020B0503020103030203" pitchFamily="34" charset="0"/>
            </a:endParaRPr>
          </a:p>
        </p:txBody>
      </p:sp>
      <p:sp>
        <p:nvSpPr>
          <p:cNvPr id="10" name="Google Shape;10;p1"/>
          <p:cNvSpPr txBox="1">
            <a:spLocks noGrp="1"/>
          </p:cNvSpPr>
          <p:nvPr>
            <p:ph type="sldNum" idx="12"/>
          </p:nvPr>
        </p:nvSpPr>
        <p:spPr>
          <a:xfrm>
            <a:off x="11296611" y="6217623"/>
            <a:ext cx="731800" cy="524600"/>
          </a:xfrm>
          <a:prstGeom prst="rect">
            <a:avLst/>
          </a:prstGeom>
          <a:noFill/>
          <a:ln>
            <a:noFill/>
          </a:ln>
        </p:spPr>
        <p:txBody>
          <a:bodyPr spcFirstLastPara="1" wrap="square" lIns="182850" tIns="182850" rIns="182850" bIns="182850" anchor="ctr" anchorCtr="0">
            <a:noAutofit/>
          </a:bodyPr>
          <a:lstStyle>
            <a:lvl1pPr lvl="0" algn="r">
              <a:buNone/>
              <a:defRPr sz="1333" b="0" i="0">
                <a:solidFill>
                  <a:schemeClr val="dk2"/>
                </a:solidFill>
                <a:latin typeface="Sassoon Infant Std" panose="020B0503020103030203" pitchFamily="34" charset="0"/>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113716644"/>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80" r:id="rId3"/>
    <p:sldLayoutId id="2147483683" r:id="rId4"/>
    <p:sldLayoutId id="2147483664" r:id="rId5"/>
    <p:sldLayoutId id="2147483684" r:id="rId6"/>
    <p:sldLayoutId id="2147483668" r:id="rId7"/>
    <p:sldLayoutId id="2147483681" r:id="rId8"/>
    <p:sldLayoutId id="2147483677"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2700000">
            <a:off x="-349693" y="-3323155"/>
            <a:ext cx="12863685" cy="13455344"/>
          </a:xfrm>
          <a:custGeom>
            <a:avLst/>
            <a:gdLst/>
            <a:ahLst/>
            <a:cxnLst/>
            <a:rect l="l" t="t" r="r" b="b"/>
            <a:pathLst>
              <a:path w="19284804" h="20171799" extrusionOk="0">
                <a:moveTo>
                  <a:pt x="18688411" y="6171208"/>
                </a:moveTo>
                <a:lnTo>
                  <a:pt x="19284804" y="6767601"/>
                </a:lnTo>
                <a:lnTo>
                  <a:pt x="19284804" y="7780415"/>
                </a:lnTo>
                <a:lnTo>
                  <a:pt x="18688411" y="8376807"/>
                </a:lnTo>
                <a:close/>
                <a:moveTo>
                  <a:pt x="15573677" y="3056473"/>
                </a:moveTo>
                <a:lnTo>
                  <a:pt x="16170071" y="3652868"/>
                </a:lnTo>
                <a:lnTo>
                  <a:pt x="16170071" y="10895147"/>
                </a:lnTo>
                <a:lnTo>
                  <a:pt x="15573676" y="11491542"/>
                </a:lnTo>
                <a:close/>
                <a:moveTo>
                  <a:pt x="12458939" y="58264"/>
                </a:moveTo>
                <a:lnTo>
                  <a:pt x="12517204" y="0"/>
                </a:lnTo>
                <a:lnTo>
                  <a:pt x="13055335" y="538132"/>
                </a:lnTo>
                <a:lnTo>
                  <a:pt x="13055335" y="14009883"/>
                </a:lnTo>
                <a:lnTo>
                  <a:pt x="12458941" y="14606277"/>
                </a:lnTo>
                <a:close/>
                <a:moveTo>
                  <a:pt x="9344205" y="3172998"/>
                </a:moveTo>
                <a:lnTo>
                  <a:pt x="9940599" y="2576605"/>
                </a:lnTo>
                <a:lnTo>
                  <a:pt x="9940599" y="17124619"/>
                </a:lnTo>
                <a:lnTo>
                  <a:pt x="9344206" y="17721012"/>
                </a:lnTo>
                <a:close/>
                <a:moveTo>
                  <a:pt x="6229471" y="6287733"/>
                </a:moveTo>
                <a:lnTo>
                  <a:pt x="6825865" y="5691339"/>
                </a:lnTo>
                <a:lnTo>
                  <a:pt x="6825865" y="20171799"/>
                </a:lnTo>
                <a:lnTo>
                  <a:pt x="6229472" y="19575405"/>
                </a:lnTo>
                <a:close/>
                <a:moveTo>
                  <a:pt x="3114736" y="9402468"/>
                </a:moveTo>
                <a:lnTo>
                  <a:pt x="3711130" y="8806074"/>
                </a:lnTo>
                <a:lnTo>
                  <a:pt x="3711131" y="17057064"/>
                </a:lnTo>
                <a:lnTo>
                  <a:pt x="3114736" y="16460670"/>
                </a:lnTo>
                <a:close/>
                <a:moveTo>
                  <a:pt x="0" y="12517204"/>
                </a:moveTo>
                <a:lnTo>
                  <a:pt x="596395" y="11920809"/>
                </a:lnTo>
                <a:lnTo>
                  <a:pt x="596395" y="13942328"/>
                </a:lnTo>
                <a:lnTo>
                  <a:pt x="0" y="13345934"/>
                </a:lnTo>
                <a:close/>
              </a:path>
            </a:pathLst>
          </a:custGeom>
          <a:solidFill>
            <a:schemeClr val="accent2"/>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7" name="Google Shape;7;p1"/>
          <p:cNvSpPr/>
          <p:nvPr/>
        </p:nvSpPr>
        <p:spPr>
          <a:xfrm rot="2700000">
            <a:off x="301424" y="-2974019"/>
            <a:ext cx="10786041" cy="12551988"/>
          </a:xfrm>
          <a:custGeom>
            <a:avLst/>
            <a:gdLst/>
            <a:ahLst/>
            <a:cxnLst/>
            <a:rect l="l" t="t" r="r" b="b"/>
            <a:pathLst>
              <a:path w="16170069" h="18817518" extrusionOk="0">
                <a:moveTo>
                  <a:pt x="15573675" y="3114735"/>
                </a:moveTo>
                <a:lnTo>
                  <a:pt x="16170069" y="3711130"/>
                </a:lnTo>
                <a:lnTo>
                  <a:pt x="16170069" y="8876919"/>
                </a:lnTo>
                <a:lnTo>
                  <a:pt x="15573674" y="9473314"/>
                </a:lnTo>
                <a:close/>
                <a:moveTo>
                  <a:pt x="12458940" y="0"/>
                </a:moveTo>
                <a:lnTo>
                  <a:pt x="13055333" y="596394"/>
                </a:lnTo>
                <a:lnTo>
                  <a:pt x="13055334" y="11991655"/>
                </a:lnTo>
                <a:lnTo>
                  <a:pt x="12458939" y="12588049"/>
                </a:lnTo>
                <a:close/>
                <a:moveTo>
                  <a:pt x="9344205" y="1154769"/>
                </a:moveTo>
                <a:lnTo>
                  <a:pt x="9940598" y="558375"/>
                </a:lnTo>
                <a:lnTo>
                  <a:pt x="9940599" y="15106390"/>
                </a:lnTo>
                <a:lnTo>
                  <a:pt x="9344204" y="15702784"/>
                </a:lnTo>
                <a:close/>
                <a:moveTo>
                  <a:pt x="6229470" y="4269504"/>
                </a:moveTo>
                <a:lnTo>
                  <a:pt x="6825864" y="3673110"/>
                </a:lnTo>
                <a:lnTo>
                  <a:pt x="6825864" y="18221124"/>
                </a:lnTo>
                <a:lnTo>
                  <a:pt x="6229470" y="18817518"/>
                </a:lnTo>
                <a:close/>
                <a:moveTo>
                  <a:pt x="3114735" y="7384239"/>
                </a:moveTo>
                <a:lnTo>
                  <a:pt x="3711129" y="6787845"/>
                </a:lnTo>
                <a:lnTo>
                  <a:pt x="3711128" y="17115326"/>
                </a:lnTo>
                <a:lnTo>
                  <a:pt x="3114735" y="16518933"/>
                </a:lnTo>
                <a:close/>
                <a:moveTo>
                  <a:pt x="0" y="10498974"/>
                </a:moveTo>
                <a:lnTo>
                  <a:pt x="596393" y="9902580"/>
                </a:lnTo>
                <a:lnTo>
                  <a:pt x="596393" y="14000591"/>
                </a:lnTo>
                <a:lnTo>
                  <a:pt x="0" y="13404198"/>
                </a:lnTo>
                <a:close/>
              </a:path>
            </a:pathLst>
          </a:custGeom>
          <a:solidFill>
            <a:schemeClr val="accent3"/>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8" name="Google Shape;8;p1"/>
          <p:cNvSpPr/>
          <p:nvPr/>
        </p:nvSpPr>
        <p:spPr>
          <a:xfrm rot="2700000">
            <a:off x="1060479" y="-2692815"/>
            <a:ext cx="10786040" cy="12429201"/>
          </a:xfrm>
          <a:custGeom>
            <a:avLst/>
            <a:gdLst/>
            <a:ahLst/>
            <a:cxnLst/>
            <a:rect l="l" t="t" r="r" b="b"/>
            <a:pathLst>
              <a:path w="16170068" h="18633440" extrusionOk="0">
                <a:moveTo>
                  <a:pt x="15573674" y="4632848"/>
                </a:moveTo>
                <a:lnTo>
                  <a:pt x="16170068" y="5229241"/>
                </a:lnTo>
                <a:lnTo>
                  <a:pt x="16170068" y="8318544"/>
                </a:lnTo>
                <a:lnTo>
                  <a:pt x="15573674" y="8914939"/>
                </a:lnTo>
                <a:close/>
                <a:moveTo>
                  <a:pt x="12458940" y="1518113"/>
                </a:moveTo>
                <a:lnTo>
                  <a:pt x="13055333" y="2114507"/>
                </a:lnTo>
                <a:lnTo>
                  <a:pt x="13055333" y="11433279"/>
                </a:lnTo>
                <a:lnTo>
                  <a:pt x="12458940" y="12029672"/>
                </a:lnTo>
                <a:close/>
                <a:moveTo>
                  <a:pt x="9344205" y="596393"/>
                </a:moveTo>
                <a:lnTo>
                  <a:pt x="9940598" y="0"/>
                </a:lnTo>
                <a:lnTo>
                  <a:pt x="9940599" y="14548014"/>
                </a:lnTo>
                <a:lnTo>
                  <a:pt x="9344204" y="15144408"/>
                </a:lnTo>
                <a:close/>
                <a:moveTo>
                  <a:pt x="6229469" y="3711129"/>
                </a:moveTo>
                <a:lnTo>
                  <a:pt x="6825864" y="3114734"/>
                </a:lnTo>
                <a:lnTo>
                  <a:pt x="6825863" y="17662749"/>
                </a:lnTo>
                <a:lnTo>
                  <a:pt x="6229469" y="18259143"/>
                </a:lnTo>
                <a:close/>
                <a:moveTo>
                  <a:pt x="3114736" y="6825862"/>
                </a:moveTo>
                <a:lnTo>
                  <a:pt x="3711129" y="6229469"/>
                </a:lnTo>
                <a:lnTo>
                  <a:pt x="3711130" y="18633440"/>
                </a:lnTo>
                <a:lnTo>
                  <a:pt x="3114736" y="18037046"/>
                </a:lnTo>
                <a:close/>
                <a:moveTo>
                  <a:pt x="0" y="9940598"/>
                </a:moveTo>
                <a:lnTo>
                  <a:pt x="596393" y="9344205"/>
                </a:lnTo>
                <a:lnTo>
                  <a:pt x="596393" y="15518704"/>
                </a:lnTo>
                <a:lnTo>
                  <a:pt x="0" y="14922310"/>
                </a:lnTo>
                <a:close/>
              </a:path>
            </a:pathLst>
          </a:custGeom>
          <a:solidFill>
            <a:schemeClr val="accent2">
              <a:lumMod val="75000"/>
            </a:schemeClr>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9" name="Google Shape;9;p1"/>
          <p:cNvSpPr/>
          <p:nvPr/>
        </p:nvSpPr>
        <p:spPr>
          <a:xfrm>
            <a:off x="264800" y="251500"/>
            <a:ext cx="11662400" cy="6355000"/>
          </a:xfrm>
          <a:prstGeom prst="roundRect">
            <a:avLst>
              <a:gd name="adj" fmla="val 4451"/>
            </a:avLst>
          </a:prstGeom>
          <a:solidFill>
            <a:schemeClr val="l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dirty="0">
              <a:latin typeface="Sassoon Infant Std" panose="020B0503020103030203" pitchFamily="34" charset="0"/>
            </a:endParaRPr>
          </a:p>
        </p:txBody>
      </p:sp>
      <p:sp>
        <p:nvSpPr>
          <p:cNvPr id="10" name="Google Shape;10;p1"/>
          <p:cNvSpPr txBox="1">
            <a:spLocks noGrp="1"/>
          </p:cNvSpPr>
          <p:nvPr>
            <p:ph type="sldNum" idx="12"/>
          </p:nvPr>
        </p:nvSpPr>
        <p:spPr>
          <a:xfrm>
            <a:off x="11296611" y="6217623"/>
            <a:ext cx="731800" cy="524600"/>
          </a:xfrm>
          <a:prstGeom prst="rect">
            <a:avLst/>
          </a:prstGeom>
          <a:noFill/>
          <a:ln>
            <a:noFill/>
          </a:ln>
        </p:spPr>
        <p:txBody>
          <a:bodyPr spcFirstLastPara="1" wrap="square" lIns="182850" tIns="182850" rIns="182850" bIns="182850" anchor="ctr" anchorCtr="0">
            <a:noAutofit/>
          </a:bodyPr>
          <a:lstStyle>
            <a:lvl1pPr lvl="0" algn="r">
              <a:buNone/>
              <a:defRPr sz="1333" b="0" i="0">
                <a:solidFill>
                  <a:schemeClr val="dk2"/>
                </a:solidFill>
                <a:latin typeface="Sassoon Infant Std" panose="020B0503020103030203" pitchFamily="34" charset="0"/>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62402754"/>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nspcc.org.uk/keeping-children-safe/online-safety/parental-control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hurworthprimary.com/" TargetMode="External"/><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facebook.com/HurworthPrimarySchool/"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9" name="Google Shape;279;p21"/>
          <p:cNvSpPr txBox="1"/>
          <p:nvPr/>
        </p:nvSpPr>
        <p:spPr>
          <a:xfrm>
            <a:off x="2772800" y="2228686"/>
            <a:ext cx="6646400" cy="1200314"/>
          </a:xfrm>
          <a:prstGeom prst="rect">
            <a:avLst/>
          </a:prstGeom>
          <a:solidFill>
            <a:schemeClr val="lt1"/>
          </a:solidFill>
          <a:ln>
            <a:noFill/>
          </a:ln>
        </p:spPr>
        <p:txBody>
          <a:bodyPr spcFirstLastPara="1" wrap="square" lIns="91433" tIns="91433" rIns="91433" bIns="91433" anchor="t" anchorCtr="0">
            <a:spAutoFit/>
          </a:bodyPr>
          <a:lstStyle/>
          <a:p>
            <a:pPr algn="ctr" defTabSz="609630">
              <a:buClr>
                <a:srgbClr val="000000"/>
              </a:buClr>
            </a:pPr>
            <a:r>
              <a:rPr lang="en" sz="6600" kern="0" dirty="0">
                <a:solidFill>
                  <a:schemeClr val="bg2"/>
                </a:solidFill>
                <a:latin typeface="SassoonPrimaryInfant" pitchFamily="2" charset="0"/>
                <a:ea typeface="Comfortaa"/>
                <a:cs typeface="Comfortaa"/>
                <a:sym typeface="Comfortaa"/>
              </a:rPr>
              <a:t>Year 4</a:t>
            </a:r>
            <a:endParaRPr sz="6600" kern="0" dirty="0">
              <a:solidFill>
                <a:schemeClr val="bg2"/>
              </a:solidFill>
              <a:latin typeface="SassoonPrimaryInfant" pitchFamily="2" charset="0"/>
              <a:ea typeface="Comfortaa"/>
              <a:cs typeface="Comfortaa"/>
              <a:sym typeface="Comfortaa"/>
            </a:endParaRPr>
          </a:p>
        </p:txBody>
      </p:sp>
      <p:sp>
        <p:nvSpPr>
          <p:cNvPr id="280" name="Google Shape;280;p21"/>
          <p:cNvSpPr txBox="1"/>
          <p:nvPr/>
        </p:nvSpPr>
        <p:spPr>
          <a:xfrm>
            <a:off x="1112600" y="3581391"/>
            <a:ext cx="9966800" cy="1085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8934" kern="0" dirty="0">
                <a:solidFill>
                  <a:schemeClr val="accent2">
                    <a:lumMod val="50000"/>
                  </a:schemeClr>
                </a:solidFill>
                <a:latin typeface="SassoonPrimaryInfant" pitchFamily="2" charset="0"/>
                <a:ea typeface="DM Sans"/>
                <a:cs typeface="DM Sans"/>
                <a:sym typeface="DM Sans"/>
              </a:rPr>
              <a:t>Information Meeting</a:t>
            </a:r>
            <a:endParaRPr sz="8934" kern="0" dirty="0">
              <a:solidFill>
                <a:schemeClr val="accent2">
                  <a:lumMod val="50000"/>
                </a:schemeClr>
              </a:solidFill>
              <a:latin typeface="SassoonPrimaryInfant" pitchFamily="2" charset="0"/>
              <a:ea typeface="DM Sans"/>
              <a:cs typeface="DM Sans"/>
              <a:sym typeface="DM Sans"/>
            </a:endParaRPr>
          </a:p>
        </p:txBody>
      </p:sp>
      <p:pic>
        <p:nvPicPr>
          <p:cNvPr id="3" name="Picture 2" descr="Diagram&#10;&#10;Description automatically generated">
            <a:extLst>
              <a:ext uri="{FF2B5EF4-FFF2-40B4-BE49-F238E27FC236}">
                <a16:creationId xmlns:a16="http://schemas.microsoft.com/office/drawing/2014/main" id="{EE8EA852-78A8-8044-AF5A-AA82F348D1CE}"/>
              </a:ext>
            </a:extLst>
          </p:cNvPr>
          <p:cNvPicPr>
            <a:picLocks noChangeAspect="1"/>
          </p:cNvPicPr>
          <p:nvPr/>
        </p:nvPicPr>
        <p:blipFill>
          <a:blip r:embed="rId3"/>
          <a:stretch>
            <a:fillRect/>
          </a:stretch>
        </p:blipFill>
        <p:spPr>
          <a:xfrm>
            <a:off x="4337050" y="577850"/>
            <a:ext cx="3035300" cy="1155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dirty="0">
                <a:ln>
                  <a:noFill/>
                </a:ln>
                <a:solidFill>
                  <a:srgbClr val="000000"/>
                </a:solidFill>
                <a:effectLst/>
                <a:uLnTx/>
                <a:uFillTx/>
                <a:latin typeface="SassoonPrimaryInfant" pitchFamily="2"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dirty="0">
                <a:ln>
                  <a:noFill/>
                </a:ln>
                <a:solidFill>
                  <a:srgbClr val="000000"/>
                </a:solidFill>
                <a:effectLst/>
                <a:uLnTx/>
                <a:uFillTx/>
                <a:latin typeface="SassoonPrimaryInfant" pitchFamily="2"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dirty="0">
                <a:ln>
                  <a:noFill/>
                </a:ln>
                <a:solidFill>
                  <a:srgbClr val="274060"/>
                </a:solidFill>
                <a:effectLst/>
                <a:uLnTx/>
                <a:uFillTx/>
                <a:latin typeface="SassoonPrimaryInfant" pitchFamily="2" charset="0"/>
                <a:ea typeface="DM Sans"/>
                <a:cs typeface="DM Sans"/>
                <a:sym typeface="DM Sans"/>
              </a:rPr>
              <a:t>Reading Expectations</a:t>
            </a:r>
            <a:endParaRPr kumimoji="0" sz="4000" b="0" i="0" u="none" strike="noStrike" kern="0" cap="none" spc="0" normalizeH="0" baseline="0" noProof="0" dirty="0">
              <a:ln>
                <a:noFill/>
              </a:ln>
              <a:solidFill>
                <a:srgbClr val="274060"/>
              </a:solidFill>
              <a:effectLst/>
              <a:uLnTx/>
              <a:uFillTx/>
              <a:latin typeface="SassoonPrimaryInfant" pitchFamily="2" charset="0"/>
              <a:ea typeface="DM Sans"/>
              <a:cs typeface="DM Sans"/>
              <a:sym typeface="DM Sans"/>
            </a:endParaRPr>
          </a:p>
        </p:txBody>
      </p:sp>
      <p:sp>
        <p:nvSpPr>
          <p:cNvPr id="8" name="Google Shape;357;p27">
            <a:extLst>
              <a:ext uri="{FF2B5EF4-FFF2-40B4-BE49-F238E27FC236}">
                <a16:creationId xmlns:a16="http://schemas.microsoft.com/office/drawing/2014/main" id="{E8DA938E-F838-BD4A-A43B-55FC3EC27570}"/>
              </a:ext>
            </a:extLst>
          </p:cNvPr>
          <p:cNvSpPr txBox="1"/>
          <p:nvPr/>
        </p:nvSpPr>
        <p:spPr>
          <a:xfrm flipH="1">
            <a:off x="926210" y="1740460"/>
            <a:ext cx="10816001" cy="4415389"/>
          </a:xfrm>
          <a:prstGeom prst="rect">
            <a:avLst/>
          </a:prstGeom>
          <a:noFill/>
          <a:ln>
            <a:noFill/>
          </a:ln>
        </p:spPr>
        <p:txBody>
          <a:bodyPr spcFirstLastPara="1" wrap="square" lIns="91433" tIns="91433" rIns="91433" bIns="91433"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There are whole class reading sessions, class novels and reading groups </a:t>
            </a: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endParaRP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The key expectations are:</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Decode unfamiliar words using an appropriate strategy</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Read Year 3/4 statutory words with accuracy and automaticity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Read at 90% accuracy and at a rate that supports understanding (115-139 </a:t>
            </a:r>
            <a:r>
              <a:rPr kumimoji="0" lang="en-GB" sz="2400" b="0" i="0" u="none" strike="noStrike" kern="0" cap="none" spc="0" normalizeH="0" baseline="0" noProof="0" dirty="0" err="1">
                <a:ln>
                  <a:noFill/>
                </a:ln>
                <a:solidFill>
                  <a:srgbClr val="000000"/>
                </a:solidFill>
                <a:effectLst/>
                <a:uLnTx/>
                <a:uFillTx/>
                <a:latin typeface="SassoonPrimaryInfant" pitchFamily="2" charset="0"/>
                <a:ea typeface="Questrial"/>
                <a:cs typeface="Questrial"/>
                <a:sym typeface="Questrial"/>
              </a:rPr>
              <a:t>WCPM</a:t>
            </a: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Read in meaningful phrases and use punctuation to pause (full stops and commas)</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Self-correct and read with expression (volume and intonation)</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Summarise main events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Respond to and pose questions throughout the text to clarify understanding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Infer on their own experiences and draw on the knowledge</a:t>
            </a:r>
          </a:p>
        </p:txBody>
      </p:sp>
    </p:spTree>
    <p:extLst>
      <p:ext uri="{BB962C8B-B14F-4D97-AF65-F5344CB8AC3E}">
        <p14:creationId xmlns:p14="http://schemas.microsoft.com/office/powerpoint/2010/main" val="147839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dirty="0">
                <a:ln>
                  <a:noFill/>
                </a:ln>
                <a:solidFill>
                  <a:srgbClr val="000000"/>
                </a:solidFill>
                <a:effectLst/>
                <a:uLnTx/>
                <a:uFillTx/>
                <a:latin typeface="SassoonPrimaryInfant" pitchFamily="2"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dirty="0">
                <a:ln>
                  <a:noFill/>
                </a:ln>
                <a:solidFill>
                  <a:srgbClr val="000000"/>
                </a:solidFill>
                <a:effectLst/>
                <a:uLnTx/>
                <a:uFillTx/>
                <a:latin typeface="SassoonPrimaryInfant" pitchFamily="2"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dirty="0">
                <a:ln>
                  <a:noFill/>
                </a:ln>
                <a:solidFill>
                  <a:srgbClr val="274060"/>
                </a:solidFill>
                <a:effectLst/>
                <a:uLnTx/>
                <a:uFillTx/>
                <a:latin typeface="SassoonPrimaryInfant" pitchFamily="2" charset="0"/>
                <a:ea typeface="DM Sans"/>
                <a:cs typeface="DM Sans"/>
                <a:sym typeface="DM Sans"/>
              </a:rPr>
              <a:t>Writing Expectations</a:t>
            </a:r>
            <a:endParaRPr kumimoji="0" sz="4000" b="0" i="0" u="none" strike="noStrike" kern="0" cap="none" spc="0" normalizeH="0" baseline="0" noProof="0" dirty="0">
              <a:ln>
                <a:noFill/>
              </a:ln>
              <a:solidFill>
                <a:srgbClr val="274060"/>
              </a:solidFill>
              <a:effectLst/>
              <a:uLnTx/>
              <a:uFillTx/>
              <a:latin typeface="SassoonPrimaryInfant" pitchFamily="2" charset="0"/>
              <a:ea typeface="DM Sans"/>
              <a:cs typeface="DM Sans"/>
              <a:sym typeface="DM Sans"/>
            </a:endParaRPr>
          </a:p>
        </p:txBody>
      </p:sp>
      <p:sp>
        <p:nvSpPr>
          <p:cNvPr id="7" name="Google Shape;357;p27">
            <a:extLst>
              <a:ext uri="{FF2B5EF4-FFF2-40B4-BE49-F238E27FC236}">
                <a16:creationId xmlns:a16="http://schemas.microsoft.com/office/drawing/2014/main" id="{E8DA938E-F838-BD4A-A43B-55FC3EC27570}"/>
              </a:ext>
            </a:extLst>
          </p:cNvPr>
          <p:cNvSpPr txBox="1"/>
          <p:nvPr/>
        </p:nvSpPr>
        <p:spPr>
          <a:xfrm flipH="1">
            <a:off x="4523874" y="1691393"/>
            <a:ext cx="6952523" cy="4415389"/>
          </a:xfrm>
          <a:prstGeom prst="rect">
            <a:avLst/>
          </a:prstGeom>
          <a:noFill/>
          <a:ln>
            <a:noFill/>
          </a:ln>
        </p:spPr>
        <p:txBody>
          <a:bodyPr spcFirstLastPara="1" wrap="square" lIns="91433" tIns="91433" rIns="91433" bIns="91433"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The key expectations are:</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Writing is of consistent size and is neat</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Uses fronted adverbials (with a comma)</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Use commas, inverted commas, apostrophes</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Spell Year 3/4 statutory words and spelling patterns correctly</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Use homophones correctly</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Use correct verb tense</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Structure and organise fiction and non-fiction texts</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Use language and grammar to aid the reader</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Use noun phrases to add detail and clarify </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Use pronouns to avoid repetition </a:t>
            </a:r>
          </a:p>
        </p:txBody>
      </p:sp>
      <p:pic>
        <p:nvPicPr>
          <p:cNvPr id="9" name="Picture 8"/>
          <p:cNvPicPr>
            <a:picLocks noChangeAspect="1"/>
          </p:cNvPicPr>
          <p:nvPr/>
        </p:nvPicPr>
        <p:blipFill>
          <a:blip r:embed="rId3"/>
          <a:srcRect r="2926"/>
          <a:stretch>
            <a:fillRect/>
          </a:stretch>
        </p:blipFill>
        <p:spPr>
          <a:xfrm>
            <a:off x="1085716" y="1683480"/>
            <a:ext cx="3195586" cy="4414616"/>
          </a:xfrm>
          <a:prstGeom prst="rect">
            <a:avLst/>
          </a:prstGeom>
        </p:spPr>
      </p:pic>
    </p:spTree>
    <p:extLst>
      <p:ext uri="{BB962C8B-B14F-4D97-AF65-F5344CB8AC3E}">
        <p14:creationId xmlns:p14="http://schemas.microsoft.com/office/powerpoint/2010/main" val="199765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Supporting Handwriting</a:t>
            </a:r>
            <a:endParaRPr sz="4000" kern="0" dirty="0">
              <a:solidFill>
                <a:srgbClr val="274060"/>
              </a:solidFill>
              <a:latin typeface="SassoonPrimaryInfant" pitchFamily="2" charset="0"/>
              <a:ea typeface="DM Sans"/>
              <a:cs typeface="DM Sans"/>
              <a:sym typeface="DM Sans"/>
            </a:endParaRPr>
          </a:p>
        </p:txBody>
      </p:sp>
      <p:sp>
        <p:nvSpPr>
          <p:cNvPr id="8" name="Google Shape;357;p27">
            <a:extLst>
              <a:ext uri="{FF2B5EF4-FFF2-40B4-BE49-F238E27FC236}">
                <a16:creationId xmlns:a16="http://schemas.microsoft.com/office/drawing/2014/main" id="{E8DA938E-F838-BD4A-A43B-55FC3EC27570}"/>
              </a:ext>
            </a:extLst>
          </p:cNvPr>
          <p:cNvSpPr txBox="1"/>
          <p:nvPr/>
        </p:nvSpPr>
        <p:spPr>
          <a:xfrm flipH="1">
            <a:off x="715600" y="1740460"/>
            <a:ext cx="10760800" cy="1085867"/>
          </a:xfrm>
          <a:prstGeom prst="rect">
            <a:avLst/>
          </a:prstGeom>
          <a:noFill/>
          <a:ln>
            <a:noFill/>
          </a:ln>
        </p:spPr>
        <p:txBody>
          <a:bodyPr spcFirstLastPara="1" wrap="square" lIns="91433" tIns="91433" rIns="91433" bIns="91433" anchor="ctr" anchorCtr="0">
            <a:noAutofit/>
          </a:bodyPr>
          <a:lstStyle/>
          <a:p>
            <a:pPr defTabSz="609630">
              <a:buClr>
                <a:srgbClr val="000000"/>
              </a:buClr>
            </a:pPr>
            <a:r>
              <a:rPr lang="en-GB" sz="2400" kern="0" dirty="0">
                <a:solidFill>
                  <a:srgbClr val="000000"/>
                </a:solidFill>
                <a:latin typeface="SassoonPrimaryInfant" pitchFamily="2" charset="0"/>
                <a:ea typeface="Questrial"/>
                <a:cs typeface="Questrial"/>
                <a:sym typeface="Questrial"/>
              </a:rPr>
              <a:t>Handwriting isn’t all about sitting at a table with a pencil and paper! There are lots of other things the children can be doing at home that will benefit their handwriting.</a:t>
            </a:r>
          </a:p>
        </p:txBody>
      </p:sp>
      <p:pic>
        <p:nvPicPr>
          <p:cNvPr id="3" name="Picture 2"/>
          <p:cNvPicPr>
            <a:picLocks noChangeAspect="1"/>
          </p:cNvPicPr>
          <p:nvPr/>
        </p:nvPicPr>
        <p:blipFill>
          <a:blip r:embed="rId3"/>
          <a:stretch>
            <a:fillRect/>
          </a:stretch>
        </p:blipFill>
        <p:spPr>
          <a:xfrm>
            <a:off x="890968" y="2934928"/>
            <a:ext cx="2619375" cy="1743075"/>
          </a:xfrm>
          <a:prstGeom prst="rect">
            <a:avLst/>
          </a:prstGeom>
        </p:spPr>
      </p:pic>
      <p:pic>
        <p:nvPicPr>
          <p:cNvPr id="4" name="Picture 3"/>
          <p:cNvPicPr>
            <a:picLocks noChangeAspect="1"/>
          </p:cNvPicPr>
          <p:nvPr/>
        </p:nvPicPr>
        <p:blipFill>
          <a:blip r:embed="rId4"/>
          <a:stretch>
            <a:fillRect/>
          </a:stretch>
        </p:blipFill>
        <p:spPr>
          <a:xfrm>
            <a:off x="9785223" y="4320047"/>
            <a:ext cx="1224153" cy="1665953"/>
          </a:xfrm>
          <a:prstGeom prst="rect">
            <a:avLst/>
          </a:prstGeom>
        </p:spPr>
      </p:pic>
      <p:pic>
        <p:nvPicPr>
          <p:cNvPr id="5" name="Picture 4"/>
          <p:cNvPicPr>
            <a:picLocks noChangeAspect="1"/>
          </p:cNvPicPr>
          <p:nvPr/>
        </p:nvPicPr>
        <p:blipFill>
          <a:blip r:embed="rId5"/>
          <a:stretch>
            <a:fillRect/>
          </a:stretch>
        </p:blipFill>
        <p:spPr>
          <a:xfrm>
            <a:off x="9381327" y="2722166"/>
            <a:ext cx="1628049" cy="1464616"/>
          </a:xfrm>
          <a:prstGeom prst="rect">
            <a:avLst/>
          </a:prstGeom>
        </p:spPr>
      </p:pic>
      <p:pic>
        <p:nvPicPr>
          <p:cNvPr id="1028" name="Picture 4" descr="Crossing Midline Exercises - Your Therapy Sour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3238" y="4342930"/>
            <a:ext cx="1237777" cy="1804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6564167" y="2710417"/>
            <a:ext cx="1999951" cy="1498033"/>
          </a:xfrm>
          <a:prstGeom prst="rect">
            <a:avLst/>
          </a:prstGeom>
        </p:spPr>
      </p:pic>
      <p:pic>
        <p:nvPicPr>
          <p:cNvPr id="10" name="Picture 9"/>
          <p:cNvPicPr>
            <a:picLocks noChangeAspect="1"/>
          </p:cNvPicPr>
          <p:nvPr/>
        </p:nvPicPr>
        <p:blipFill>
          <a:blip r:embed="rId8"/>
          <a:stretch>
            <a:fillRect/>
          </a:stretch>
        </p:blipFill>
        <p:spPr>
          <a:xfrm>
            <a:off x="5774533" y="4320047"/>
            <a:ext cx="1785035" cy="1785035"/>
          </a:xfrm>
          <a:prstGeom prst="rect">
            <a:avLst/>
          </a:prstGeom>
        </p:spPr>
      </p:pic>
      <p:pic>
        <p:nvPicPr>
          <p:cNvPr id="12" name="Picture 11"/>
          <p:cNvPicPr>
            <a:picLocks noChangeAspect="1"/>
          </p:cNvPicPr>
          <p:nvPr/>
        </p:nvPicPr>
        <p:blipFill>
          <a:blip r:embed="rId9"/>
          <a:stretch>
            <a:fillRect/>
          </a:stretch>
        </p:blipFill>
        <p:spPr>
          <a:xfrm>
            <a:off x="3706770" y="2826327"/>
            <a:ext cx="2040189" cy="1357653"/>
          </a:xfrm>
          <a:prstGeom prst="rect">
            <a:avLst/>
          </a:prstGeom>
        </p:spPr>
      </p:pic>
      <p:pic>
        <p:nvPicPr>
          <p:cNvPr id="14" name="Picture 13"/>
          <p:cNvPicPr>
            <a:picLocks noChangeAspect="1"/>
          </p:cNvPicPr>
          <p:nvPr/>
        </p:nvPicPr>
        <p:blipFill>
          <a:blip r:embed="rId10"/>
          <a:stretch>
            <a:fillRect/>
          </a:stretch>
        </p:blipFill>
        <p:spPr>
          <a:xfrm>
            <a:off x="4088339" y="4342930"/>
            <a:ext cx="1108198" cy="1665325"/>
          </a:xfrm>
          <a:prstGeom prst="rect">
            <a:avLst/>
          </a:prstGeom>
        </p:spPr>
      </p:pic>
      <p:pic>
        <p:nvPicPr>
          <p:cNvPr id="16" name="Picture 15"/>
          <p:cNvPicPr>
            <a:picLocks noChangeAspect="1"/>
          </p:cNvPicPr>
          <p:nvPr/>
        </p:nvPicPr>
        <p:blipFill>
          <a:blip r:embed="rId11"/>
          <a:stretch>
            <a:fillRect/>
          </a:stretch>
        </p:blipFill>
        <p:spPr>
          <a:xfrm>
            <a:off x="1568170" y="4786604"/>
            <a:ext cx="1825881" cy="1367648"/>
          </a:xfrm>
          <a:prstGeom prst="rect">
            <a:avLst/>
          </a:prstGeom>
        </p:spPr>
      </p:pic>
    </p:spTree>
    <p:extLst>
      <p:ext uri="{BB962C8B-B14F-4D97-AF65-F5344CB8AC3E}">
        <p14:creationId xmlns:p14="http://schemas.microsoft.com/office/powerpoint/2010/main" val="1340917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dirty="0">
                <a:ln>
                  <a:noFill/>
                </a:ln>
                <a:solidFill>
                  <a:srgbClr val="000000"/>
                </a:solidFill>
                <a:effectLst/>
                <a:uLnTx/>
                <a:uFillTx/>
                <a:latin typeface="SassoonPrimaryInfant" pitchFamily="2"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dirty="0">
                <a:ln>
                  <a:noFill/>
                </a:ln>
                <a:solidFill>
                  <a:srgbClr val="000000"/>
                </a:solidFill>
                <a:effectLst/>
                <a:uLnTx/>
                <a:uFillTx/>
                <a:latin typeface="SassoonPrimaryInfant" pitchFamily="2"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dirty="0">
                <a:ln>
                  <a:noFill/>
                </a:ln>
                <a:solidFill>
                  <a:srgbClr val="274060"/>
                </a:solidFill>
                <a:effectLst/>
                <a:uLnTx/>
                <a:uFillTx/>
                <a:latin typeface="SassoonPrimaryInfant" pitchFamily="2" charset="0"/>
                <a:ea typeface="DM Sans"/>
                <a:cs typeface="DM Sans"/>
                <a:sym typeface="DM Sans"/>
              </a:rPr>
              <a:t>Maths Expectations</a:t>
            </a:r>
            <a:endParaRPr kumimoji="0" sz="4000" b="0" i="0" u="none" strike="noStrike" kern="0" cap="none" spc="0" normalizeH="0" baseline="0" noProof="0" dirty="0">
              <a:ln>
                <a:noFill/>
              </a:ln>
              <a:solidFill>
                <a:srgbClr val="274060"/>
              </a:solidFill>
              <a:effectLst/>
              <a:uLnTx/>
              <a:uFillTx/>
              <a:latin typeface="SassoonPrimaryInfant" pitchFamily="2" charset="0"/>
              <a:ea typeface="DM Sans"/>
              <a:cs typeface="DM Sans"/>
              <a:sym typeface="DM Sans"/>
            </a:endParaRPr>
          </a:p>
        </p:txBody>
      </p:sp>
      <p:sp>
        <p:nvSpPr>
          <p:cNvPr id="14" name="Google Shape;357;p27">
            <a:extLst>
              <a:ext uri="{FF2B5EF4-FFF2-40B4-BE49-F238E27FC236}">
                <a16:creationId xmlns:a16="http://schemas.microsoft.com/office/drawing/2014/main" id="{E8DA938E-F838-BD4A-A43B-55FC3EC27570}"/>
              </a:ext>
            </a:extLst>
          </p:cNvPr>
          <p:cNvSpPr txBox="1"/>
          <p:nvPr/>
        </p:nvSpPr>
        <p:spPr>
          <a:xfrm flipH="1">
            <a:off x="1003070" y="1676356"/>
            <a:ext cx="10760800" cy="3279215"/>
          </a:xfrm>
          <a:prstGeom prst="rect">
            <a:avLst/>
          </a:prstGeom>
          <a:noFill/>
          <a:ln>
            <a:noFill/>
          </a:ln>
        </p:spPr>
        <p:txBody>
          <a:bodyPr spcFirstLastPara="1" wrap="square" lIns="91433" tIns="91433" rIns="91433" bIns="91433"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The key expectations are:</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Recall multiplication and division facts up to 12x12</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Recognise the place value of each digit in a four-digit number</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Order and compare numbers beyond 1000</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Recognise and show families of common equivalent fractions and know decimal equivalents of tenths, hundredths, quarter, half and three-quarters</a:t>
            </a:r>
          </a:p>
          <a:p>
            <a:pPr marL="342900" marR="0" lvl="0" indent="-342900" algn="l"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Multiply two-digit and three-digit numbers by a one-digit number using a formal method</a:t>
            </a:r>
          </a:p>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endParaRPr>
          </a:p>
        </p:txBody>
      </p:sp>
      <p:pic>
        <p:nvPicPr>
          <p:cNvPr id="15" name="Picture 14"/>
          <p:cNvPicPr>
            <a:picLocks noChangeAspect="1"/>
          </p:cNvPicPr>
          <p:nvPr/>
        </p:nvPicPr>
        <p:blipFill rotWithShape="1">
          <a:blip r:embed="rId3"/>
          <a:srcRect b="3885"/>
          <a:stretch/>
        </p:blipFill>
        <p:spPr>
          <a:xfrm>
            <a:off x="4302273" y="4442749"/>
            <a:ext cx="1808529" cy="1751646"/>
          </a:xfrm>
          <a:prstGeom prst="rect">
            <a:avLst/>
          </a:prstGeom>
        </p:spPr>
      </p:pic>
      <p:pic>
        <p:nvPicPr>
          <p:cNvPr id="16" name="Picture 15"/>
          <p:cNvPicPr>
            <a:picLocks noChangeAspect="1"/>
          </p:cNvPicPr>
          <p:nvPr/>
        </p:nvPicPr>
        <p:blipFill rotWithShape="1">
          <a:blip r:embed="rId4"/>
          <a:srcRect b="16319"/>
          <a:stretch/>
        </p:blipFill>
        <p:spPr>
          <a:xfrm>
            <a:off x="2552464" y="4375583"/>
            <a:ext cx="1804299" cy="1827713"/>
          </a:xfrm>
          <a:prstGeom prst="rect">
            <a:avLst/>
          </a:prstGeom>
        </p:spPr>
      </p:pic>
      <p:pic>
        <p:nvPicPr>
          <p:cNvPr id="17" name="Picture 16"/>
          <p:cNvPicPr>
            <a:picLocks noChangeAspect="1"/>
          </p:cNvPicPr>
          <p:nvPr/>
        </p:nvPicPr>
        <p:blipFill>
          <a:blip r:embed="rId5"/>
          <a:stretch>
            <a:fillRect/>
          </a:stretch>
        </p:blipFill>
        <p:spPr>
          <a:xfrm>
            <a:off x="6489500" y="4375583"/>
            <a:ext cx="2007877" cy="1806027"/>
          </a:xfrm>
          <a:prstGeom prst="rect">
            <a:avLst/>
          </a:prstGeom>
        </p:spPr>
      </p:pic>
      <p:pic>
        <p:nvPicPr>
          <p:cNvPr id="18" name="Picture 17"/>
          <p:cNvPicPr>
            <a:picLocks noChangeAspect="1"/>
          </p:cNvPicPr>
          <p:nvPr/>
        </p:nvPicPr>
        <p:blipFill>
          <a:blip r:embed="rId6"/>
          <a:stretch>
            <a:fillRect/>
          </a:stretch>
        </p:blipFill>
        <p:spPr>
          <a:xfrm>
            <a:off x="8388305" y="4923530"/>
            <a:ext cx="2973795" cy="1855126"/>
          </a:xfrm>
          <a:prstGeom prst="rect">
            <a:avLst/>
          </a:prstGeom>
        </p:spPr>
      </p:pic>
      <p:pic>
        <p:nvPicPr>
          <p:cNvPr id="19" name="Picture 18"/>
          <p:cNvPicPr>
            <a:picLocks noChangeAspect="1"/>
          </p:cNvPicPr>
          <p:nvPr/>
        </p:nvPicPr>
        <p:blipFill>
          <a:blip r:embed="rId7"/>
          <a:stretch>
            <a:fillRect/>
          </a:stretch>
        </p:blipFill>
        <p:spPr>
          <a:xfrm>
            <a:off x="8611677" y="4364741"/>
            <a:ext cx="2371725" cy="581025"/>
          </a:xfrm>
          <a:prstGeom prst="rect">
            <a:avLst/>
          </a:prstGeom>
        </p:spPr>
      </p:pic>
    </p:spTree>
    <p:extLst>
      <p:ext uri="{BB962C8B-B14F-4D97-AF65-F5344CB8AC3E}">
        <p14:creationId xmlns:p14="http://schemas.microsoft.com/office/powerpoint/2010/main" val="33994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5"/>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The Wider Curriculum</a:t>
            </a:r>
            <a:endParaRPr sz="4000" kern="0" dirty="0">
              <a:solidFill>
                <a:srgbClr val="274060"/>
              </a:solidFill>
              <a:latin typeface="SassoonPrimaryInfant" pitchFamily="2" charset="0"/>
              <a:ea typeface="DM Sans"/>
              <a:cs typeface="DM Sans"/>
              <a:sym typeface="DM Sans"/>
            </a:endParaRPr>
          </a:p>
        </p:txBody>
      </p:sp>
      <p:sp>
        <p:nvSpPr>
          <p:cNvPr id="2" name="Google Shape;357;p27">
            <a:extLst>
              <a:ext uri="{FF2B5EF4-FFF2-40B4-BE49-F238E27FC236}">
                <a16:creationId xmlns:a16="http://schemas.microsoft.com/office/drawing/2014/main" id="{A110AB67-6F02-ECCA-6F89-E63A8F1F4897}"/>
              </a:ext>
            </a:extLst>
          </p:cNvPr>
          <p:cNvSpPr txBox="1"/>
          <p:nvPr/>
        </p:nvSpPr>
        <p:spPr>
          <a:xfrm flipH="1">
            <a:off x="802791" y="1700087"/>
            <a:ext cx="10730071" cy="368258"/>
          </a:xfrm>
          <a:prstGeom prst="rect">
            <a:avLst/>
          </a:prstGeom>
          <a:noFill/>
          <a:ln>
            <a:noFill/>
          </a:ln>
        </p:spPr>
        <p:txBody>
          <a:bodyPr spcFirstLastPara="1" wrap="square" lIns="91433" tIns="91433" rIns="91433" bIns="91433"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000000"/>
                </a:solidFill>
                <a:effectLst/>
                <a:uLnTx/>
                <a:uFillTx/>
                <a:latin typeface="SassoonPrimaryInfant" pitchFamily="2" charset="0"/>
                <a:ea typeface="Questrial"/>
                <a:cs typeface="Questrial"/>
                <a:sym typeface="Questrial"/>
              </a:rPr>
              <a:t>A more detailed overview will be added to the school website and emailed each term. </a:t>
            </a:r>
          </a:p>
        </p:txBody>
      </p:sp>
      <p:sp>
        <p:nvSpPr>
          <p:cNvPr id="3" name="TextBox 7">
            <a:extLst>
              <a:ext uri="{FF2B5EF4-FFF2-40B4-BE49-F238E27FC236}">
                <a16:creationId xmlns:a16="http://schemas.microsoft.com/office/drawing/2014/main" id="{120AA764-3B21-F7CA-13E8-19E7F91BA614}"/>
              </a:ext>
            </a:extLst>
          </p:cNvPr>
          <p:cNvSpPr txBox="1"/>
          <p:nvPr/>
        </p:nvSpPr>
        <p:spPr>
          <a:xfrm>
            <a:off x="8467558" y="4397946"/>
            <a:ext cx="156754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670BA"/>
                </a:solidFill>
                <a:effectLst/>
                <a:uLnTx/>
                <a:uFillTx/>
                <a:latin typeface="SassoonPrimaryInfant" pitchFamily="2" charset="0"/>
              </a:rPr>
              <a:t>States of Matter</a:t>
            </a:r>
          </a:p>
        </p:txBody>
      </p:sp>
      <p:sp>
        <p:nvSpPr>
          <p:cNvPr id="4" name="TextBox 8">
            <a:extLst>
              <a:ext uri="{FF2B5EF4-FFF2-40B4-BE49-F238E27FC236}">
                <a16:creationId xmlns:a16="http://schemas.microsoft.com/office/drawing/2014/main" id="{27D477AA-40A0-08C4-C502-DE9BF64C6CD9}"/>
              </a:ext>
            </a:extLst>
          </p:cNvPr>
          <p:cNvSpPr txBox="1"/>
          <p:nvPr/>
        </p:nvSpPr>
        <p:spPr>
          <a:xfrm>
            <a:off x="2278676" y="2376087"/>
            <a:ext cx="156754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670BA"/>
                </a:solidFill>
                <a:effectLst/>
                <a:uLnTx/>
                <a:uFillTx/>
                <a:latin typeface="SassoonPrimaryInfant" pitchFamily="2" charset="0"/>
              </a:rPr>
              <a:t>Protecting Habitats</a:t>
            </a:r>
          </a:p>
        </p:txBody>
      </p:sp>
      <p:sp>
        <p:nvSpPr>
          <p:cNvPr id="5" name="TextBox 9">
            <a:extLst>
              <a:ext uri="{FF2B5EF4-FFF2-40B4-BE49-F238E27FC236}">
                <a16:creationId xmlns:a16="http://schemas.microsoft.com/office/drawing/2014/main" id="{CCD2FCA0-776C-9DFB-5409-FA1B302984DA}"/>
              </a:ext>
            </a:extLst>
          </p:cNvPr>
          <p:cNvSpPr txBox="1"/>
          <p:nvPr/>
        </p:nvSpPr>
        <p:spPr>
          <a:xfrm>
            <a:off x="3429731" y="5413397"/>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noProof="0" dirty="0">
                <a:solidFill>
                  <a:srgbClr val="0670BA"/>
                </a:solidFill>
                <a:latin typeface="SassoonPrimaryInfant" pitchFamily="2" charset="0"/>
              </a:rPr>
              <a:t>Electricity </a:t>
            </a:r>
            <a:endParaRPr kumimoji="0" lang="en-GB" sz="1800" b="0" i="0" u="none" strike="noStrike" kern="1200" cap="none" spc="0" normalizeH="0" baseline="0" noProof="0" dirty="0">
              <a:ln>
                <a:noFill/>
              </a:ln>
              <a:solidFill>
                <a:srgbClr val="0670BA"/>
              </a:solidFill>
              <a:effectLst/>
              <a:uLnTx/>
              <a:uFillTx/>
              <a:latin typeface="SassoonPrimaryInfant" pitchFamily="2" charset="0"/>
            </a:endParaRPr>
          </a:p>
        </p:txBody>
      </p:sp>
      <p:sp>
        <p:nvSpPr>
          <p:cNvPr id="6" name="TextBox 10">
            <a:extLst>
              <a:ext uri="{FF2B5EF4-FFF2-40B4-BE49-F238E27FC236}">
                <a16:creationId xmlns:a16="http://schemas.microsoft.com/office/drawing/2014/main" id="{D72D86D8-2013-9F0D-EE18-21F5FCF5927A}"/>
              </a:ext>
            </a:extLst>
          </p:cNvPr>
          <p:cNvSpPr txBox="1"/>
          <p:nvPr/>
        </p:nvSpPr>
        <p:spPr>
          <a:xfrm>
            <a:off x="5632377" y="4016409"/>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noProof="0" dirty="0">
                <a:solidFill>
                  <a:srgbClr val="0670BA"/>
                </a:solidFill>
                <a:latin typeface="SassoonPrimaryInfant" pitchFamily="2" charset="0"/>
              </a:rPr>
              <a:t>Sound </a:t>
            </a:r>
            <a:endParaRPr kumimoji="0" lang="en-GB" sz="1800" b="0" i="0" u="none" strike="noStrike" kern="1200" cap="none" spc="0" normalizeH="0" baseline="0" noProof="0" dirty="0">
              <a:ln>
                <a:noFill/>
              </a:ln>
              <a:solidFill>
                <a:srgbClr val="0670BA"/>
              </a:solidFill>
              <a:effectLst/>
              <a:uLnTx/>
              <a:uFillTx/>
              <a:latin typeface="SassoonPrimaryInfant" pitchFamily="2" charset="0"/>
            </a:endParaRPr>
          </a:p>
        </p:txBody>
      </p:sp>
      <p:sp>
        <p:nvSpPr>
          <p:cNvPr id="7" name="TextBox 11">
            <a:extLst>
              <a:ext uri="{FF2B5EF4-FFF2-40B4-BE49-F238E27FC236}">
                <a16:creationId xmlns:a16="http://schemas.microsoft.com/office/drawing/2014/main" id="{CAD64AD2-6A6A-ACD1-1FE5-D13A2ED76316}"/>
              </a:ext>
            </a:extLst>
          </p:cNvPr>
          <p:cNvSpPr txBox="1"/>
          <p:nvPr/>
        </p:nvSpPr>
        <p:spPr>
          <a:xfrm>
            <a:off x="9800918" y="2534448"/>
            <a:ext cx="156754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SassoonPrimaryInfant" pitchFamily="2" charset="0"/>
              </a:rPr>
              <a:t>Continents &amp; oceans</a:t>
            </a:r>
          </a:p>
        </p:txBody>
      </p:sp>
      <p:sp>
        <p:nvSpPr>
          <p:cNvPr id="8" name="TextBox 12">
            <a:extLst>
              <a:ext uri="{FF2B5EF4-FFF2-40B4-BE49-F238E27FC236}">
                <a16:creationId xmlns:a16="http://schemas.microsoft.com/office/drawing/2014/main" id="{ECE200CE-39B4-73FC-F997-17F0025009C0}"/>
              </a:ext>
            </a:extLst>
          </p:cNvPr>
          <p:cNvSpPr txBox="1"/>
          <p:nvPr/>
        </p:nvSpPr>
        <p:spPr>
          <a:xfrm>
            <a:off x="5186665" y="5244826"/>
            <a:ext cx="180781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dirty="0">
                <a:solidFill>
                  <a:srgbClr val="00B050"/>
                </a:solidFill>
                <a:latin typeface="SassoonPrimaryInfant" pitchFamily="2" charset="0"/>
              </a:rPr>
              <a:t>Mountains, Earthquakes and Volcanoes</a:t>
            </a:r>
          </a:p>
        </p:txBody>
      </p:sp>
      <p:sp>
        <p:nvSpPr>
          <p:cNvPr id="9" name="TextBox 13">
            <a:extLst>
              <a:ext uri="{FF2B5EF4-FFF2-40B4-BE49-F238E27FC236}">
                <a16:creationId xmlns:a16="http://schemas.microsoft.com/office/drawing/2014/main" id="{B5A1E470-E826-9978-7CF5-1D19A678256A}"/>
              </a:ext>
            </a:extLst>
          </p:cNvPr>
          <p:cNvSpPr txBox="1"/>
          <p:nvPr/>
        </p:nvSpPr>
        <p:spPr>
          <a:xfrm>
            <a:off x="5627023" y="3060093"/>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SassoonPrimaryInfant" pitchFamily="2" charset="0"/>
              </a:rPr>
              <a:t>Our Country</a:t>
            </a:r>
          </a:p>
        </p:txBody>
      </p:sp>
      <p:sp>
        <p:nvSpPr>
          <p:cNvPr id="10" name="TextBox 14">
            <a:extLst>
              <a:ext uri="{FF2B5EF4-FFF2-40B4-BE49-F238E27FC236}">
                <a16:creationId xmlns:a16="http://schemas.microsoft.com/office/drawing/2014/main" id="{0038A586-DAC0-5ADA-4F6F-F9B09012B123}"/>
              </a:ext>
            </a:extLst>
          </p:cNvPr>
          <p:cNvSpPr txBox="1"/>
          <p:nvPr/>
        </p:nvSpPr>
        <p:spPr>
          <a:xfrm>
            <a:off x="2867995" y="3294962"/>
            <a:ext cx="1567543"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dirty="0">
                <a:solidFill>
                  <a:srgbClr val="7030A0"/>
                </a:solidFill>
                <a:latin typeface="SassoonPrimaryInfant" pitchFamily="2" charset="0"/>
              </a:rPr>
              <a:t>The Roman Empire and Roman Britain</a:t>
            </a:r>
            <a:endParaRPr kumimoji="0" lang="en-GB" sz="1800" b="0" i="0" u="none" strike="noStrike" kern="1200" cap="none" spc="0" normalizeH="0" baseline="0" noProof="0" dirty="0">
              <a:ln>
                <a:noFill/>
              </a:ln>
              <a:solidFill>
                <a:srgbClr val="7030A0"/>
              </a:solidFill>
              <a:effectLst/>
              <a:uLnTx/>
              <a:uFillTx/>
              <a:latin typeface="SassoonPrimaryInfant" pitchFamily="2" charset="0"/>
            </a:endParaRPr>
          </a:p>
        </p:txBody>
      </p:sp>
      <p:sp>
        <p:nvSpPr>
          <p:cNvPr id="11" name="TextBox 15">
            <a:extLst>
              <a:ext uri="{FF2B5EF4-FFF2-40B4-BE49-F238E27FC236}">
                <a16:creationId xmlns:a16="http://schemas.microsoft.com/office/drawing/2014/main" id="{C0FC4399-6FB1-803B-B497-1645AD0B7078}"/>
              </a:ext>
            </a:extLst>
          </p:cNvPr>
          <p:cNvSpPr txBox="1"/>
          <p:nvPr/>
        </p:nvSpPr>
        <p:spPr>
          <a:xfrm>
            <a:off x="6890797" y="4836671"/>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SassoonPrimaryInfant" pitchFamily="2" charset="0"/>
              </a:rPr>
              <a:t>Ancient Egypt</a:t>
            </a:r>
          </a:p>
        </p:txBody>
      </p:sp>
      <p:sp>
        <p:nvSpPr>
          <p:cNvPr id="12" name="TextBox 16">
            <a:extLst>
              <a:ext uri="{FF2B5EF4-FFF2-40B4-BE49-F238E27FC236}">
                <a16:creationId xmlns:a16="http://schemas.microsoft.com/office/drawing/2014/main" id="{9A226E92-AE96-F2E1-D132-AFDCD20B2F76}"/>
              </a:ext>
            </a:extLst>
          </p:cNvPr>
          <p:cNvSpPr txBox="1"/>
          <p:nvPr/>
        </p:nvSpPr>
        <p:spPr>
          <a:xfrm>
            <a:off x="6705511" y="3776316"/>
            <a:ext cx="156754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B2168">
                    <a:lumMod val="60000"/>
                    <a:lumOff val="40000"/>
                  </a:srgbClr>
                </a:solidFill>
                <a:effectLst/>
                <a:uLnTx/>
                <a:uFillTx/>
                <a:latin typeface="SassoonPrimaryInfant" pitchFamily="2" charset="0"/>
              </a:rPr>
              <a:t>Drawing: Cityscapes</a:t>
            </a:r>
          </a:p>
        </p:txBody>
      </p:sp>
      <p:sp>
        <p:nvSpPr>
          <p:cNvPr id="13" name="TextBox 17">
            <a:extLst>
              <a:ext uri="{FF2B5EF4-FFF2-40B4-BE49-F238E27FC236}">
                <a16:creationId xmlns:a16="http://schemas.microsoft.com/office/drawing/2014/main" id="{CBE477BC-6A24-1C16-D8DA-A3CCBBFE5188}"/>
              </a:ext>
            </a:extLst>
          </p:cNvPr>
          <p:cNvSpPr txBox="1"/>
          <p:nvPr/>
        </p:nvSpPr>
        <p:spPr>
          <a:xfrm>
            <a:off x="1193491" y="3216485"/>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B2168">
                    <a:lumMod val="75000"/>
                  </a:srgbClr>
                </a:solidFill>
                <a:effectLst/>
                <a:uLnTx/>
                <a:uFillTx/>
                <a:latin typeface="SassoonPrimaryInfant" pitchFamily="2" charset="0"/>
              </a:rPr>
              <a:t>Sewing</a:t>
            </a:r>
          </a:p>
        </p:txBody>
      </p:sp>
      <p:sp>
        <p:nvSpPr>
          <p:cNvPr id="14" name="TextBox 18">
            <a:extLst>
              <a:ext uri="{FF2B5EF4-FFF2-40B4-BE49-F238E27FC236}">
                <a16:creationId xmlns:a16="http://schemas.microsoft.com/office/drawing/2014/main" id="{1DFA2E19-156F-0ABF-F045-D43A2B463C54}"/>
              </a:ext>
            </a:extLst>
          </p:cNvPr>
          <p:cNvSpPr txBox="1"/>
          <p:nvPr/>
        </p:nvSpPr>
        <p:spPr>
          <a:xfrm>
            <a:off x="7489283" y="5640267"/>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B2168">
                    <a:lumMod val="75000"/>
                  </a:srgbClr>
                </a:solidFill>
                <a:effectLst/>
                <a:uLnTx/>
                <a:uFillTx/>
                <a:latin typeface="SassoonPrimaryInfant" pitchFamily="2" charset="0"/>
              </a:rPr>
              <a:t>Cooking</a:t>
            </a:r>
            <a:endParaRPr kumimoji="0" lang="en-GB" sz="1800" b="0" i="0" u="none" strike="noStrike" kern="1200" cap="none" spc="0" normalizeH="0" baseline="0" noProof="0" dirty="0">
              <a:ln>
                <a:noFill/>
              </a:ln>
              <a:solidFill>
                <a:srgbClr val="9B2168">
                  <a:lumMod val="75000"/>
                </a:srgbClr>
              </a:solidFill>
              <a:effectLst/>
              <a:uLnTx/>
              <a:uFillTx/>
              <a:latin typeface="SassoonPrimaryInfant" pitchFamily="2" charset="0"/>
            </a:endParaRPr>
          </a:p>
        </p:txBody>
      </p:sp>
      <p:sp>
        <p:nvSpPr>
          <p:cNvPr id="15" name="TextBox 19">
            <a:extLst>
              <a:ext uri="{FF2B5EF4-FFF2-40B4-BE49-F238E27FC236}">
                <a16:creationId xmlns:a16="http://schemas.microsoft.com/office/drawing/2014/main" id="{EEBFE69F-F49F-9BB4-2885-527DFB1D2B9C}"/>
              </a:ext>
            </a:extLst>
          </p:cNvPr>
          <p:cNvSpPr txBox="1"/>
          <p:nvPr/>
        </p:nvSpPr>
        <p:spPr>
          <a:xfrm>
            <a:off x="8942503" y="3521758"/>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solidFill>
                <a:effectLst/>
                <a:uLnTx/>
                <a:uFillTx/>
                <a:latin typeface="SassoonPrimaryInfant" pitchFamily="2" charset="0"/>
              </a:rPr>
              <a:t>Online safety</a:t>
            </a:r>
          </a:p>
        </p:txBody>
      </p:sp>
      <p:sp>
        <p:nvSpPr>
          <p:cNvPr id="16" name="TextBox 20">
            <a:extLst>
              <a:ext uri="{FF2B5EF4-FFF2-40B4-BE49-F238E27FC236}">
                <a16:creationId xmlns:a16="http://schemas.microsoft.com/office/drawing/2014/main" id="{1691D33C-8A61-DD1E-FEF0-C7C765472C70}"/>
              </a:ext>
            </a:extLst>
          </p:cNvPr>
          <p:cNvSpPr txBox="1"/>
          <p:nvPr/>
        </p:nvSpPr>
        <p:spPr>
          <a:xfrm>
            <a:off x="9591956" y="4080862"/>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SassoonPrimaryInfant" pitchFamily="2" charset="0"/>
              </a:rPr>
              <a:t>Swimming</a:t>
            </a:r>
          </a:p>
        </p:txBody>
      </p:sp>
      <p:sp>
        <p:nvSpPr>
          <p:cNvPr id="17" name="TextBox 21">
            <a:extLst>
              <a:ext uri="{FF2B5EF4-FFF2-40B4-BE49-F238E27FC236}">
                <a16:creationId xmlns:a16="http://schemas.microsoft.com/office/drawing/2014/main" id="{0B585261-63CF-4337-2194-F3DE09F927F3}"/>
              </a:ext>
            </a:extLst>
          </p:cNvPr>
          <p:cNvSpPr txBox="1"/>
          <p:nvPr/>
        </p:nvSpPr>
        <p:spPr>
          <a:xfrm>
            <a:off x="4560520" y="3577185"/>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SassoonPrimaryInfant" pitchFamily="2" charset="0"/>
              </a:rPr>
              <a:t>Badminton</a:t>
            </a:r>
          </a:p>
        </p:txBody>
      </p:sp>
      <p:sp>
        <p:nvSpPr>
          <p:cNvPr id="18" name="TextBox 22">
            <a:extLst>
              <a:ext uri="{FF2B5EF4-FFF2-40B4-BE49-F238E27FC236}">
                <a16:creationId xmlns:a16="http://schemas.microsoft.com/office/drawing/2014/main" id="{46C4A8DD-920B-A891-B163-D6574B8A7C8E}"/>
              </a:ext>
            </a:extLst>
          </p:cNvPr>
          <p:cNvSpPr txBox="1"/>
          <p:nvPr/>
        </p:nvSpPr>
        <p:spPr>
          <a:xfrm>
            <a:off x="6339458" y="2451434"/>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noProof="0" dirty="0">
                <a:solidFill>
                  <a:srgbClr val="FF0000"/>
                </a:solidFill>
                <a:latin typeface="SassoonPrimaryInfant" pitchFamily="2" charset="0"/>
              </a:rPr>
              <a:t>D</a:t>
            </a:r>
            <a:r>
              <a:rPr kumimoji="0" lang="en-GB" sz="1800" b="0" i="0" u="none" strike="noStrike" kern="1200" cap="none" spc="0" normalizeH="0" baseline="0" noProof="0" dirty="0">
                <a:ln>
                  <a:noFill/>
                </a:ln>
                <a:solidFill>
                  <a:srgbClr val="FF0000"/>
                </a:solidFill>
                <a:effectLst/>
                <a:uLnTx/>
                <a:uFillTx/>
                <a:latin typeface="SassoonPrimaryInfant" pitchFamily="2" charset="0"/>
              </a:rPr>
              <a:t>ance</a:t>
            </a:r>
          </a:p>
        </p:txBody>
      </p:sp>
      <p:sp>
        <p:nvSpPr>
          <p:cNvPr id="19" name="TextBox 23">
            <a:extLst>
              <a:ext uri="{FF2B5EF4-FFF2-40B4-BE49-F238E27FC236}">
                <a16:creationId xmlns:a16="http://schemas.microsoft.com/office/drawing/2014/main" id="{4F461BD1-D0DB-ADA3-7578-E1985FE04B17}"/>
              </a:ext>
            </a:extLst>
          </p:cNvPr>
          <p:cNvSpPr txBox="1"/>
          <p:nvPr/>
        </p:nvSpPr>
        <p:spPr>
          <a:xfrm>
            <a:off x="761169" y="2321744"/>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SassoonPrimaryInfant" pitchFamily="2" charset="0"/>
              </a:rPr>
              <a:t>H</a:t>
            </a:r>
            <a:r>
              <a:rPr lang="en-GB" dirty="0" err="1">
                <a:solidFill>
                  <a:srgbClr val="FF0000"/>
                </a:solidFill>
                <a:latin typeface="SassoonPrimaryInfant" pitchFamily="2" charset="0"/>
              </a:rPr>
              <a:t>ockey</a:t>
            </a:r>
            <a:endParaRPr kumimoji="0" lang="en-GB" sz="1800" b="0" i="0" u="none" strike="noStrike" kern="1200" cap="none" spc="0" normalizeH="0" baseline="0" noProof="0" dirty="0">
              <a:ln>
                <a:noFill/>
              </a:ln>
              <a:solidFill>
                <a:srgbClr val="FF0000"/>
              </a:solidFill>
              <a:effectLst/>
              <a:uLnTx/>
              <a:uFillTx/>
              <a:latin typeface="SassoonPrimaryInfant" pitchFamily="2" charset="0"/>
            </a:endParaRPr>
          </a:p>
        </p:txBody>
      </p:sp>
      <p:sp>
        <p:nvSpPr>
          <p:cNvPr id="20" name="TextBox 24">
            <a:extLst>
              <a:ext uri="{FF2B5EF4-FFF2-40B4-BE49-F238E27FC236}">
                <a16:creationId xmlns:a16="http://schemas.microsoft.com/office/drawing/2014/main" id="{971BC54B-D7AD-702C-436F-AE6E681DB09E}"/>
              </a:ext>
            </a:extLst>
          </p:cNvPr>
          <p:cNvSpPr txBox="1"/>
          <p:nvPr/>
        </p:nvSpPr>
        <p:spPr>
          <a:xfrm>
            <a:off x="8065980" y="2393720"/>
            <a:ext cx="156754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7030A0"/>
                </a:solidFill>
                <a:latin typeface="SassoonPrimaryInfant" pitchFamily="2" charset="0"/>
              </a:rPr>
              <a:t>Early Civilisations</a:t>
            </a:r>
            <a:endParaRPr kumimoji="0" lang="en-GB" sz="1800" b="0" i="0" u="none" strike="noStrike" kern="1200" cap="none" spc="0" normalizeH="0" baseline="0" noProof="0" dirty="0">
              <a:ln>
                <a:noFill/>
              </a:ln>
              <a:solidFill>
                <a:srgbClr val="7030A0"/>
              </a:solidFill>
              <a:effectLst/>
              <a:uLnTx/>
              <a:uFillTx/>
              <a:latin typeface="SassoonPrimaryInfant" pitchFamily="2" charset="0"/>
            </a:endParaRPr>
          </a:p>
        </p:txBody>
      </p:sp>
      <p:sp>
        <p:nvSpPr>
          <p:cNvPr id="21" name="TextBox 25">
            <a:extLst>
              <a:ext uri="{FF2B5EF4-FFF2-40B4-BE49-F238E27FC236}">
                <a16:creationId xmlns:a16="http://schemas.microsoft.com/office/drawing/2014/main" id="{4F2E8A4F-808E-20B3-7968-C9697117F19F}"/>
              </a:ext>
            </a:extLst>
          </p:cNvPr>
          <p:cNvSpPr txBox="1"/>
          <p:nvPr/>
        </p:nvSpPr>
        <p:spPr>
          <a:xfrm>
            <a:off x="1730326" y="5824933"/>
            <a:ext cx="19833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9B2168">
                    <a:lumMod val="60000"/>
                    <a:lumOff val="40000"/>
                  </a:srgbClr>
                </a:solidFill>
                <a:latin typeface="SassoonPrimaryInfant" pitchFamily="2" charset="0"/>
              </a:rPr>
              <a:t>P</a:t>
            </a:r>
            <a:r>
              <a:rPr lang="en-GB" dirty="0" err="1">
                <a:solidFill>
                  <a:srgbClr val="9B2168">
                    <a:lumMod val="60000"/>
                    <a:lumOff val="40000"/>
                  </a:srgbClr>
                </a:solidFill>
                <a:latin typeface="SassoonPrimaryInfant" pitchFamily="2" charset="0"/>
              </a:rPr>
              <a:t>ainting</a:t>
            </a:r>
            <a:r>
              <a:rPr lang="en-GB" dirty="0">
                <a:solidFill>
                  <a:srgbClr val="9B2168">
                    <a:lumMod val="60000"/>
                    <a:lumOff val="40000"/>
                  </a:srgbClr>
                </a:solidFill>
                <a:latin typeface="SassoonPrimaryInfant" pitchFamily="2" charset="0"/>
              </a:rPr>
              <a:t>: Still Life</a:t>
            </a:r>
            <a:endParaRPr kumimoji="0" lang="en-GB" sz="1800" b="0" i="0" u="none" strike="noStrike" kern="1200" cap="none" spc="0" normalizeH="0" baseline="0" noProof="0" dirty="0">
              <a:ln>
                <a:noFill/>
              </a:ln>
              <a:solidFill>
                <a:srgbClr val="9B2168">
                  <a:lumMod val="60000"/>
                  <a:lumOff val="40000"/>
                </a:srgbClr>
              </a:solidFill>
              <a:effectLst/>
              <a:uLnTx/>
              <a:uFillTx/>
              <a:latin typeface="SassoonPrimaryInfant" pitchFamily="2" charset="0"/>
            </a:endParaRPr>
          </a:p>
        </p:txBody>
      </p:sp>
      <p:sp>
        <p:nvSpPr>
          <p:cNvPr id="22" name="TextBox 26">
            <a:extLst>
              <a:ext uri="{FF2B5EF4-FFF2-40B4-BE49-F238E27FC236}">
                <a16:creationId xmlns:a16="http://schemas.microsoft.com/office/drawing/2014/main" id="{994CF61C-A962-BBAB-830A-BDA4FCC75596}"/>
              </a:ext>
            </a:extLst>
          </p:cNvPr>
          <p:cNvSpPr txBox="1"/>
          <p:nvPr/>
        </p:nvSpPr>
        <p:spPr>
          <a:xfrm>
            <a:off x="9693419" y="5509519"/>
            <a:ext cx="156754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B2168">
                    <a:lumMod val="60000"/>
                    <a:lumOff val="40000"/>
                  </a:srgbClr>
                </a:solidFill>
                <a:effectLst/>
                <a:uLnTx/>
                <a:uFillTx/>
                <a:latin typeface="SassoonPrimaryInfant" pitchFamily="2" charset="0"/>
              </a:rPr>
              <a:t>Sculpture: The </a:t>
            </a:r>
            <a:r>
              <a:rPr lang="en-GB" dirty="0">
                <a:solidFill>
                  <a:srgbClr val="9B2168">
                    <a:lumMod val="60000"/>
                    <a:lumOff val="40000"/>
                  </a:srgbClr>
                </a:solidFill>
                <a:latin typeface="SassoonPrimaryInfant" pitchFamily="2" charset="0"/>
              </a:rPr>
              <a:t>H</a:t>
            </a:r>
            <a:r>
              <a:rPr kumimoji="0" lang="en-GB" sz="1800" b="0" i="0" u="none" strike="noStrike" kern="1200" cap="none" spc="0" normalizeH="0" baseline="0" noProof="0" dirty="0" err="1">
                <a:ln>
                  <a:noFill/>
                </a:ln>
                <a:solidFill>
                  <a:srgbClr val="9B2168">
                    <a:lumMod val="60000"/>
                    <a:lumOff val="40000"/>
                  </a:srgbClr>
                </a:solidFill>
                <a:effectLst/>
                <a:uLnTx/>
                <a:uFillTx/>
                <a:latin typeface="SassoonPrimaryInfant" pitchFamily="2" charset="0"/>
              </a:rPr>
              <a:t>uman</a:t>
            </a:r>
            <a:r>
              <a:rPr kumimoji="0" lang="en-GB" sz="1800" b="0" i="0" u="none" strike="noStrike" kern="1200" cap="none" spc="0" normalizeH="0" baseline="0" noProof="0" dirty="0">
                <a:ln>
                  <a:noFill/>
                </a:ln>
                <a:solidFill>
                  <a:srgbClr val="9B2168">
                    <a:lumMod val="60000"/>
                    <a:lumOff val="40000"/>
                  </a:srgbClr>
                </a:solidFill>
                <a:effectLst/>
                <a:uLnTx/>
                <a:uFillTx/>
                <a:latin typeface="SassoonPrimaryInfant" pitchFamily="2" charset="0"/>
              </a:rPr>
              <a:t> Form</a:t>
            </a:r>
          </a:p>
        </p:txBody>
      </p:sp>
      <p:sp>
        <p:nvSpPr>
          <p:cNvPr id="23" name="TextBox 27">
            <a:extLst>
              <a:ext uri="{FF2B5EF4-FFF2-40B4-BE49-F238E27FC236}">
                <a16:creationId xmlns:a16="http://schemas.microsoft.com/office/drawing/2014/main" id="{B3FB91EB-EAEF-1297-F47E-96DE2C94288E}"/>
              </a:ext>
            </a:extLst>
          </p:cNvPr>
          <p:cNvSpPr txBox="1"/>
          <p:nvPr/>
        </p:nvSpPr>
        <p:spPr>
          <a:xfrm>
            <a:off x="537135" y="3946517"/>
            <a:ext cx="15675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solidFill>
                <a:effectLst/>
                <a:uLnTx/>
                <a:uFillTx/>
                <a:latin typeface="SassoonPrimaryInfant" pitchFamily="2" charset="0"/>
              </a:rPr>
              <a:t>Coding</a:t>
            </a:r>
          </a:p>
        </p:txBody>
      </p:sp>
      <p:sp>
        <p:nvSpPr>
          <p:cNvPr id="24" name="TextBox 28">
            <a:extLst>
              <a:ext uri="{FF2B5EF4-FFF2-40B4-BE49-F238E27FC236}">
                <a16:creationId xmlns:a16="http://schemas.microsoft.com/office/drawing/2014/main" id="{4ED40D37-9E64-F762-09EC-FD8FD7D34611}"/>
              </a:ext>
            </a:extLst>
          </p:cNvPr>
          <p:cNvSpPr txBox="1"/>
          <p:nvPr/>
        </p:nvSpPr>
        <p:spPr>
          <a:xfrm>
            <a:off x="2096238" y="4418836"/>
            <a:ext cx="180781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92D050"/>
                </a:solidFill>
                <a:latin typeface="SassoonPrimaryInfant" pitchFamily="2" charset="0"/>
              </a:rPr>
              <a:t>H</a:t>
            </a:r>
            <a:r>
              <a:rPr lang="en-GB" dirty="0">
                <a:solidFill>
                  <a:srgbClr val="92D050"/>
                </a:solidFill>
                <a:latin typeface="SassoonPrimaryInfant" pitchFamily="2" charset="0"/>
              </a:rPr>
              <a:t>ow can we keep safe in our local area?</a:t>
            </a:r>
            <a:endParaRPr kumimoji="0" lang="en-GB" sz="1800" b="0" i="0" u="none" strike="noStrike" kern="1200" cap="none" spc="0" normalizeH="0" baseline="0" noProof="0" dirty="0">
              <a:ln>
                <a:noFill/>
              </a:ln>
              <a:solidFill>
                <a:srgbClr val="92D050"/>
              </a:solidFill>
              <a:effectLst/>
              <a:uLnTx/>
              <a:uFillTx/>
              <a:latin typeface="SassoonPrimaryInfant" pitchFamily="2" charset="0"/>
            </a:endParaRPr>
          </a:p>
        </p:txBody>
      </p:sp>
      <p:sp>
        <p:nvSpPr>
          <p:cNvPr id="25" name="TextBox 29">
            <a:extLst>
              <a:ext uri="{FF2B5EF4-FFF2-40B4-BE49-F238E27FC236}">
                <a16:creationId xmlns:a16="http://schemas.microsoft.com/office/drawing/2014/main" id="{BDD6E543-F3B3-8105-320B-52CBF01977CD}"/>
              </a:ext>
            </a:extLst>
          </p:cNvPr>
          <p:cNvSpPr txBox="1"/>
          <p:nvPr/>
        </p:nvSpPr>
        <p:spPr>
          <a:xfrm>
            <a:off x="4068822" y="2311031"/>
            <a:ext cx="191722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2D050"/>
                </a:solidFill>
                <a:effectLst/>
                <a:uLnTx/>
                <a:uFillTx/>
                <a:latin typeface="SassoonPrimaryInfant" pitchFamily="2" charset="0"/>
              </a:rPr>
              <a:t>How </a:t>
            </a:r>
            <a:r>
              <a:rPr lang="en-GB" dirty="0">
                <a:solidFill>
                  <a:srgbClr val="92D050"/>
                </a:solidFill>
                <a:latin typeface="SassoonPrimaryInfant" pitchFamily="2" charset="0"/>
              </a:rPr>
              <a:t>do we grow and change?</a:t>
            </a:r>
            <a:endParaRPr kumimoji="0" lang="en-GB" sz="1800" b="0" i="0" u="none" strike="noStrike" kern="1200" cap="none" spc="0" normalizeH="0" baseline="0" noProof="0" dirty="0">
              <a:ln>
                <a:noFill/>
              </a:ln>
              <a:solidFill>
                <a:srgbClr val="92D050"/>
              </a:solidFill>
              <a:effectLst/>
              <a:uLnTx/>
              <a:uFillTx/>
              <a:latin typeface="SassoonPrimaryInfant" pitchFamily="2" charset="0"/>
            </a:endParaRPr>
          </a:p>
        </p:txBody>
      </p:sp>
      <p:sp>
        <p:nvSpPr>
          <p:cNvPr id="26" name="Rectangle 25">
            <a:extLst>
              <a:ext uri="{FF2B5EF4-FFF2-40B4-BE49-F238E27FC236}">
                <a16:creationId xmlns:a16="http://schemas.microsoft.com/office/drawing/2014/main" id="{7BBBC62B-E4FF-CF26-DBFD-A3BED690C58B}"/>
              </a:ext>
            </a:extLst>
          </p:cNvPr>
          <p:cNvSpPr/>
          <p:nvPr/>
        </p:nvSpPr>
        <p:spPr>
          <a:xfrm>
            <a:off x="4618507" y="4603678"/>
            <a:ext cx="1983366" cy="3838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kern="100" dirty="0">
                <a:solidFill>
                  <a:srgbClr val="C00000"/>
                </a:solidFill>
                <a:latin typeface="SassoonPrimaryInfant" pitchFamily="2" charset="0"/>
                <a:ea typeface="Calibri" panose="020F0502020204030204" pitchFamily="34" charset="0"/>
                <a:cs typeface="Times New Roman" panose="02020603050405020304" pitchFamily="18" charset="0"/>
              </a:rPr>
              <a:t>Humanism</a:t>
            </a:r>
          </a:p>
        </p:txBody>
      </p:sp>
      <p:sp>
        <p:nvSpPr>
          <p:cNvPr id="27" name="Rectangle 26">
            <a:extLst>
              <a:ext uri="{FF2B5EF4-FFF2-40B4-BE49-F238E27FC236}">
                <a16:creationId xmlns:a16="http://schemas.microsoft.com/office/drawing/2014/main" id="{A9F3A8FC-E645-1B1A-F0FB-878D551B503C}"/>
              </a:ext>
            </a:extLst>
          </p:cNvPr>
          <p:cNvSpPr/>
          <p:nvPr/>
        </p:nvSpPr>
        <p:spPr>
          <a:xfrm>
            <a:off x="428829" y="5180366"/>
            <a:ext cx="1983366" cy="3811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kern="100" dirty="0">
                <a:solidFill>
                  <a:srgbClr val="C00000"/>
                </a:solidFill>
                <a:latin typeface="SassoonPrimaryInfant" pitchFamily="2" charset="0"/>
                <a:ea typeface="Calibri" panose="020F0502020204030204" pitchFamily="34" charset="0"/>
                <a:cs typeface="Times New Roman" panose="02020603050405020304" pitchFamily="18" charset="0"/>
              </a:rPr>
              <a:t>Hinduism</a:t>
            </a:r>
          </a:p>
        </p:txBody>
      </p:sp>
      <p:sp>
        <p:nvSpPr>
          <p:cNvPr id="28" name="Rectangle 27">
            <a:extLst>
              <a:ext uri="{FF2B5EF4-FFF2-40B4-BE49-F238E27FC236}">
                <a16:creationId xmlns:a16="http://schemas.microsoft.com/office/drawing/2014/main" id="{B4CDEFBA-82F2-6871-32AF-1E6F3FA1AD76}"/>
              </a:ext>
            </a:extLst>
          </p:cNvPr>
          <p:cNvSpPr/>
          <p:nvPr/>
        </p:nvSpPr>
        <p:spPr>
          <a:xfrm>
            <a:off x="7146359" y="3207129"/>
            <a:ext cx="1983366" cy="3838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kern="100" dirty="0">
                <a:solidFill>
                  <a:srgbClr val="C00000"/>
                </a:solidFill>
                <a:latin typeface="SassoonPrimaryInfant" pitchFamily="2" charset="0"/>
                <a:ea typeface="Calibri" panose="020F0502020204030204" pitchFamily="34" charset="0"/>
                <a:cs typeface="Times New Roman" panose="02020603050405020304" pitchFamily="18" charset="0"/>
              </a:rPr>
              <a:t>Islam</a:t>
            </a:r>
          </a:p>
        </p:txBody>
      </p:sp>
      <p:sp>
        <p:nvSpPr>
          <p:cNvPr id="29" name="Rectangle 28">
            <a:extLst>
              <a:ext uri="{FF2B5EF4-FFF2-40B4-BE49-F238E27FC236}">
                <a16:creationId xmlns:a16="http://schemas.microsoft.com/office/drawing/2014/main" id="{89CA0203-B212-5E7E-F6A8-DBCBFE2A1918}"/>
              </a:ext>
            </a:extLst>
          </p:cNvPr>
          <p:cNvSpPr/>
          <p:nvPr/>
        </p:nvSpPr>
        <p:spPr>
          <a:xfrm>
            <a:off x="9726274" y="4989644"/>
            <a:ext cx="1983366" cy="3838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kern="100" dirty="0">
                <a:solidFill>
                  <a:srgbClr val="C00000"/>
                </a:solidFill>
                <a:latin typeface="SassoonPrimaryInfant" pitchFamily="2" charset="0"/>
                <a:ea typeface="Calibri" panose="020F0502020204030204" pitchFamily="34" charset="0"/>
                <a:cs typeface="Times New Roman" panose="02020603050405020304" pitchFamily="18" charset="0"/>
              </a:rPr>
              <a:t>Christianity</a:t>
            </a:r>
          </a:p>
        </p:txBody>
      </p:sp>
    </p:spTree>
    <p:extLst>
      <p:ext uri="{BB962C8B-B14F-4D97-AF65-F5344CB8AC3E}">
        <p14:creationId xmlns:p14="http://schemas.microsoft.com/office/powerpoint/2010/main" val="78099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7"/>
          <p:cNvSpPr txBox="1"/>
          <p:nvPr/>
        </p:nvSpPr>
        <p:spPr>
          <a:xfrm flipH="1">
            <a:off x="715600" y="1673085"/>
            <a:ext cx="10760800" cy="4415389"/>
          </a:xfrm>
          <a:prstGeom prst="rect">
            <a:avLst/>
          </a:prstGeom>
          <a:noFill/>
          <a:ln>
            <a:noFill/>
          </a:ln>
        </p:spPr>
        <p:txBody>
          <a:bodyPr spcFirstLastPara="1" wrap="square" lIns="91433" tIns="91433" rIns="91433" bIns="91433" anchor="ctr" anchorCtr="0">
            <a:noAutofit/>
          </a:bodyPr>
          <a:lstStyle/>
          <a:p>
            <a:pPr defTabSz="609630">
              <a:buClr>
                <a:srgbClr val="000000"/>
              </a:buClr>
            </a:pPr>
            <a:endParaRPr lang="en-GB" sz="2400" kern="0" dirty="0">
              <a:solidFill>
                <a:srgbClr val="000000"/>
              </a:solidFill>
              <a:latin typeface="SassoonPrimaryInfant" pitchFamily="2" charset="0"/>
              <a:ea typeface="Questrial"/>
              <a:cs typeface="Questrial"/>
              <a:sym typeface="Questrial"/>
            </a:endParaRPr>
          </a:p>
          <a:p>
            <a:pPr algn="ctr" defTabSz="609630">
              <a:buClr>
                <a:srgbClr val="000000"/>
              </a:buClr>
            </a:pPr>
            <a:r>
              <a:rPr lang="en-GB" sz="2400" kern="0" dirty="0">
                <a:solidFill>
                  <a:srgbClr val="000000"/>
                </a:solidFill>
                <a:latin typeface="SassoonPrimaryInfant" pitchFamily="2" charset="0"/>
                <a:ea typeface="Questrial"/>
                <a:cs typeface="Questrial"/>
                <a:sym typeface="Questrial"/>
              </a:rPr>
              <a:t>Homework is to be handed out on </a:t>
            </a:r>
            <a:r>
              <a:rPr lang="en-GB" sz="2400" b="1" kern="0" dirty="0">
                <a:solidFill>
                  <a:srgbClr val="000000"/>
                </a:solidFill>
                <a:latin typeface="SassoonPrimaryInfant" pitchFamily="2" charset="0"/>
                <a:ea typeface="Questrial"/>
                <a:cs typeface="Questrial"/>
                <a:sym typeface="Questrial"/>
              </a:rPr>
              <a:t>Monday </a:t>
            </a:r>
            <a:r>
              <a:rPr lang="en-GB" sz="2400" kern="0" dirty="0">
                <a:solidFill>
                  <a:srgbClr val="000000"/>
                </a:solidFill>
                <a:latin typeface="SassoonPrimaryInfant" pitchFamily="2" charset="0"/>
                <a:ea typeface="Questrial"/>
                <a:cs typeface="Questrial"/>
                <a:sym typeface="Questrial"/>
              </a:rPr>
              <a:t>and returned on </a:t>
            </a:r>
            <a:r>
              <a:rPr lang="en-GB" sz="2400" b="1" kern="0" dirty="0">
                <a:solidFill>
                  <a:srgbClr val="000000"/>
                </a:solidFill>
                <a:latin typeface="SassoonPrimaryInfant" pitchFamily="2" charset="0"/>
                <a:ea typeface="Questrial"/>
                <a:cs typeface="Questrial"/>
                <a:sym typeface="Questrial"/>
              </a:rPr>
              <a:t>Friday</a:t>
            </a:r>
            <a:r>
              <a:rPr lang="en-GB" sz="2400" kern="0" dirty="0">
                <a:solidFill>
                  <a:srgbClr val="000000"/>
                </a:solidFill>
                <a:latin typeface="SassoonPrimaryInfant" pitchFamily="2" charset="0"/>
                <a:ea typeface="Questrial"/>
                <a:cs typeface="Questrial"/>
                <a:sym typeface="Questrial"/>
              </a:rPr>
              <a:t>. </a:t>
            </a:r>
          </a:p>
          <a:p>
            <a:pPr algn="ctr" defTabSz="609630">
              <a:buClr>
                <a:srgbClr val="000000"/>
              </a:buClr>
            </a:pPr>
            <a:endParaRPr lang="en-GB" kern="0" dirty="0">
              <a:solidFill>
                <a:srgbClr val="000000"/>
              </a:solidFill>
              <a:latin typeface="SassoonPrimaryInfant" pitchFamily="2" charset="0"/>
              <a:ea typeface="Questrial"/>
              <a:cs typeface="Questrial"/>
              <a:sym typeface="Questrial"/>
            </a:endParaRPr>
          </a:p>
          <a:p>
            <a:pPr defTabSz="609630">
              <a:buClr>
                <a:srgbClr val="000000"/>
              </a:buClr>
            </a:pPr>
            <a:r>
              <a:rPr lang="en-GB" sz="2400" kern="0" dirty="0">
                <a:solidFill>
                  <a:srgbClr val="000000"/>
                </a:solidFill>
                <a:latin typeface="SassoonPrimaryInfant" pitchFamily="2" charset="0"/>
                <a:ea typeface="Questrial"/>
                <a:cs typeface="Questrial"/>
                <a:sym typeface="Questrial"/>
              </a:rPr>
              <a:t>Maths homework – linked to times tables learning.</a:t>
            </a:r>
            <a:r>
              <a:rPr lang="en-GB" sz="2400" b="1" kern="0" dirty="0">
                <a:solidFill>
                  <a:srgbClr val="000000"/>
                </a:solidFill>
                <a:latin typeface="SassoonPrimaryInfant" pitchFamily="2" charset="0"/>
                <a:ea typeface="Questrial"/>
                <a:cs typeface="Questrial"/>
                <a:sym typeface="Questrial"/>
              </a:rPr>
              <a:t> </a:t>
            </a:r>
            <a:r>
              <a:rPr lang="en-GB" sz="2400" kern="0" dirty="0">
                <a:solidFill>
                  <a:srgbClr val="000000"/>
                </a:solidFill>
                <a:latin typeface="SassoonPrimaryInfant" pitchFamily="2" charset="0"/>
                <a:ea typeface="Questrial"/>
                <a:cs typeface="Questrial"/>
                <a:sym typeface="Questrial"/>
              </a:rPr>
              <a:t>Practise 3 times a week on Times Table Rockstars. </a:t>
            </a:r>
          </a:p>
          <a:p>
            <a:pPr defTabSz="609630">
              <a:buClr>
                <a:srgbClr val="000000"/>
              </a:buClr>
            </a:pPr>
            <a:r>
              <a:rPr lang="en-GB" sz="2400" kern="0" dirty="0">
                <a:solidFill>
                  <a:srgbClr val="000000"/>
                </a:solidFill>
                <a:latin typeface="SassoonPrimaryInfant" pitchFamily="2" charset="0"/>
                <a:ea typeface="Questrial"/>
                <a:cs typeface="Questrial"/>
                <a:sym typeface="Questrial"/>
              </a:rPr>
              <a:t>Reading homework – More information on the next slide</a:t>
            </a:r>
          </a:p>
          <a:p>
            <a:pPr defTabSz="609630">
              <a:buClr>
                <a:srgbClr val="000000"/>
              </a:buClr>
            </a:pPr>
            <a:r>
              <a:rPr lang="en-GB" sz="2400" kern="0" dirty="0">
                <a:solidFill>
                  <a:srgbClr val="000000"/>
                </a:solidFill>
                <a:latin typeface="SassoonPrimaryInfant" pitchFamily="2" charset="0"/>
                <a:ea typeface="Questrial"/>
                <a:cs typeface="Questrial"/>
                <a:sym typeface="Questrial"/>
              </a:rPr>
              <a:t>Spelling homework – sent out on </a:t>
            </a:r>
            <a:r>
              <a:rPr lang="en-GB" sz="2400" b="1" kern="0" dirty="0">
                <a:solidFill>
                  <a:srgbClr val="000000"/>
                </a:solidFill>
                <a:latin typeface="SassoonPrimaryInfant" pitchFamily="2" charset="0"/>
                <a:ea typeface="Questrial"/>
                <a:cs typeface="Questrial"/>
                <a:sym typeface="Questrial"/>
              </a:rPr>
              <a:t>Monday</a:t>
            </a:r>
            <a:r>
              <a:rPr lang="en-GB" sz="2400" kern="0" dirty="0">
                <a:solidFill>
                  <a:srgbClr val="000000"/>
                </a:solidFill>
                <a:latin typeface="SassoonPrimaryInfant" pitchFamily="2" charset="0"/>
                <a:ea typeface="Questrial"/>
                <a:cs typeface="Questrial"/>
                <a:sym typeface="Questrial"/>
              </a:rPr>
              <a:t>. Spelling quiz on Friday which includes 4 words from the list, 2 using the same spelling pattern, 2 of the year group words and 2 words from previous weeks. Practise in whichever way you choose. </a:t>
            </a:r>
          </a:p>
          <a:p>
            <a:pPr defTabSz="609630">
              <a:buClr>
                <a:srgbClr val="000000"/>
              </a:buClr>
            </a:pPr>
            <a:endParaRPr lang="en-GB" kern="0" dirty="0">
              <a:solidFill>
                <a:srgbClr val="000000"/>
              </a:solidFill>
              <a:latin typeface="SassoonPrimaryInfant" pitchFamily="2" charset="0"/>
              <a:ea typeface="Questrial"/>
              <a:cs typeface="Questrial"/>
              <a:sym typeface="Questrial"/>
            </a:endParaRPr>
          </a:p>
          <a:p>
            <a:pPr algn="ctr" defTabSz="609630">
              <a:buClr>
                <a:srgbClr val="000000"/>
              </a:buClr>
            </a:pPr>
            <a:r>
              <a:rPr lang="en" sz="2400" kern="0" dirty="0">
                <a:solidFill>
                  <a:srgbClr val="000000"/>
                </a:solidFill>
                <a:latin typeface="SassoonPrimaryInfant" pitchFamily="2" charset="0"/>
                <a:ea typeface="Questrial"/>
                <a:cs typeface="Questrial"/>
                <a:sym typeface="Questrial"/>
              </a:rPr>
              <a:t>Children should be capable of completing their homework independently but may need a check in or know that they can ask for help if they need it. </a:t>
            </a:r>
          </a:p>
          <a:p>
            <a:pPr algn="ctr" defTabSz="609630">
              <a:buClr>
                <a:srgbClr val="000000"/>
              </a:buClr>
            </a:pPr>
            <a:r>
              <a:rPr lang="en" sz="2400" kern="0" dirty="0">
                <a:solidFill>
                  <a:srgbClr val="000000"/>
                </a:solidFill>
                <a:latin typeface="SassoonPrimaryInfant" pitchFamily="2" charset="0"/>
                <a:ea typeface="Questrial"/>
                <a:cs typeface="Questrial"/>
                <a:sym typeface="Questrial"/>
              </a:rPr>
              <a:t>Children should be fully responsible for their own homework including packing it away in their own bag ready to hand it in. </a:t>
            </a:r>
          </a:p>
          <a:p>
            <a:pPr defTabSz="609630">
              <a:buClr>
                <a:srgbClr val="000000"/>
              </a:buClr>
            </a:pPr>
            <a:endParaRPr lang="en-GB" sz="2400" kern="0" dirty="0">
              <a:solidFill>
                <a:srgbClr val="000000"/>
              </a:solidFill>
              <a:latin typeface="SassoonPrimaryInfant" pitchFamily="2" charset="0"/>
              <a:ea typeface="Questrial"/>
              <a:cs typeface="Questrial"/>
              <a:sym typeface="Questrial"/>
            </a:endParaRPr>
          </a:p>
        </p:txBody>
      </p:sp>
      <p:grpSp>
        <p:nvGrpSpPr>
          <p:cNvPr id="363" name="Google Shape;363;p27"/>
          <p:cNvGrpSpPr/>
          <p:nvPr/>
        </p:nvGrpSpPr>
        <p:grpSpPr>
          <a:xfrm>
            <a:off x="534009" y="702150"/>
            <a:ext cx="11123983" cy="316400"/>
            <a:chOff x="846275" y="1053225"/>
            <a:chExt cx="16685975" cy="474600"/>
          </a:xfrm>
          <a:solidFill>
            <a:schemeClr val="accent5"/>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Homework</a:t>
            </a:r>
            <a:endParaRPr sz="4000" kern="0" dirty="0">
              <a:solidFill>
                <a:srgbClr val="274060"/>
              </a:solidFill>
              <a:latin typeface="SassoonPrimaryInfant" pitchFamily="2" charset="0"/>
              <a:ea typeface="DM Sans"/>
              <a:cs typeface="DM Sans"/>
              <a:sym typeface="DM Sans"/>
            </a:endParaRPr>
          </a:p>
        </p:txBody>
      </p:sp>
    </p:spTree>
    <p:extLst>
      <p:ext uri="{BB962C8B-B14F-4D97-AF65-F5344CB8AC3E}">
        <p14:creationId xmlns:p14="http://schemas.microsoft.com/office/powerpoint/2010/main" val="53010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5"/>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Reading at Home</a:t>
            </a:r>
            <a:endParaRPr sz="4000" kern="0" dirty="0">
              <a:solidFill>
                <a:srgbClr val="274060"/>
              </a:solidFill>
              <a:latin typeface="Sassoon Infant Std" panose="020B0503020103030203" pitchFamily="34" charset="0"/>
              <a:ea typeface="DM Sans"/>
              <a:cs typeface="DM Sans"/>
              <a:sym typeface="DM Sans"/>
            </a:endParaRPr>
          </a:p>
        </p:txBody>
      </p:sp>
      <p:sp>
        <p:nvSpPr>
          <p:cNvPr id="2" name="Google Shape;357;p27">
            <a:extLst>
              <a:ext uri="{FF2B5EF4-FFF2-40B4-BE49-F238E27FC236}">
                <a16:creationId xmlns:a16="http://schemas.microsoft.com/office/drawing/2014/main" id="{1FEC29BC-1B8A-9D0A-D0A9-AA457C72748B}"/>
              </a:ext>
            </a:extLst>
          </p:cNvPr>
          <p:cNvSpPr txBox="1"/>
          <p:nvPr/>
        </p:nvSpPr>
        <p:spPr>
          <a:xfrm flipH="1">
            <a:off x="674283" y="1703138"/>
            <a:ext cx="10760800" cy="4415389"/>
          </a:xfrm>
          <a:prstGeom prst="rect">
            <a:avLst/>
          </a:prstGeom>
          <a:noFill/>
          <a:ln>
            <a:noFill/>
          </a:ln>
        </p:spPr>
        <p:txBody>
          <a:bodyPr spcFirstLastPara="1" wrap="square" lIns="91433" tIns="91433" rIns="91433" bIns="91433" anchor="ctr" anchorCtr="0">
            <a:noAutofit/>
          </a:bodyPr>
          <a:lstStyle/>
          <a:p>
            <a:pPr marL="342900"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All children are expected to read at least </a:t>
            </a:r>
            <a:r>
              <a:rPr lang="en-GB" sz="2000" b="1" kern="0" dirty="0">
                <a:solidFill>
                  <a:srgbClr val="000000"/>
                </a:solidFill>
                <a:latin typeface="SassoonPrimaryInfant" pitchFamily="2" charset="0"/>
                <a:ea typeface="Questrial"/>
                <a:cs typeface="Questrial"/>
                <a:sym typeface="Questrial"/>
              </a:rPr>
              <a:t>three</a:t>
            </a:r>
            <a:r>
              <a:rPr lang="en-GB" sz="2000" kern="0" dirty="0">
                <a:solidFill>
                  <a:srgbClr val="000000"/>
                </a:solidFill>
                <a:latin typeface="SassoonPrimaryInfant" pitchFamily="2" charset="0"/>
                <a:ea typeface="Questrial"/>
                <a:cs typeface="Questrial"/>
                <a:sym typeface="Questrial"/>
              </a:rPr>
              <a:t> times per week at home. </a:t>
            </a:r>
          </a:p>
          <a:p>
            <a:pPr marL="342900" indent="-342900" defTabSz="609630">
              <a:buClr>
                <a:srgbClr val="000000"/>
              </a:buClr>
              <a:buFont typeface="Arial" panose="020B0604020202020204" pitchFamily="34" charset="0"/>
              <a:buChar char="•"/>
            </a:pPr>
            <a:r>
              <a:rPr lang="en-US" sz="2000" kern="0" dirty="0">
                <a:solidFill>
                  <a:srgbClr val="000000"/>
                </a:solidFill>
                <a:latin typeface="SassoonPrimaryInfant" pitchFamily="2" charset="0"/>
                <a:ea typeface="Questrial"/>
                <a:cs typeface="Questrial"/>
                <a:sym typeface="Questrial"/>
              </a:rPr>
              <a:t>Children choose books from our school library from their level. Books will be available in the classroom for them to choose from when they need to change them. The children may move up a level after discussion with teaching staff. </a:t>
            </a:r>
          </a:p>
          <a:p>
            <a:pPr marL="342900" indent="-342900" defTabSz="609630">
              <a:buClr>
                <a:srgbClr val="000000"/>
              </a:buClr>
              <a:buFont typeface="Arial" panose="020B0604020202020204" pitchFamily="34" charset="0"/>
              <a:buChar char="•"/>
            </a:pPr>
            <a:r>
              <a:rPr lang="en-US" sz="2000" kern="0" dirty="0">
                <a:solidFill>
                  <a:srgbClr val="000000"/>
                </a:solidFill>
                <a:latin typeface="SassoonPrimaryInfant" pitchFamily="2" charset="0"/>
                <a:ea typeface="Questrial"/>
                <a:cs typeface="Questrial"/>
                <a:sym typeface="Questrial"/>
              </a:rPr>
              <a:t>There will be some fluency chapter books in Year 4, for children continuing on Little </a:t>
            </a:r>
            <a:r>
              <a:rPr lang="en-US" sz="2000" kern="0" dirty="0" err="1">
                <a:solidFill>
                  <a:srgbClr val="000000"/>
                </a:solidFill>
                <a:latin typeface="SassoonPrimaryInfant" pitchFamily="2" charset="0"/>
                <a:ea typeface="Questrial"/>
                <a:cs typeface="Questrial"/>
                <a:sym typeface="Questrial"/>
              </a:rPr>
              <a:t>Wandle</a:t>
            </a:r>
            <a:r>
              <a:rPr lang="en-US" sz="2000" kern="0" dirty="0">
                <a:solidFill>
                  <a:srgbClr val="000000"/>
                </a:solidFill>
                <a:latin typeface="SassoonPrimaryInfant" pitchFamily="2" charset="0"/>
                <a:ea typeface="Questrial"/>
                <a:cs typeface="Questrial"/>
                <a:sym typeface="Questrial"/>
              </a:rPr>
              <a:t>. These will be used during the week at school (for two weeks) then sent home on a Friday for over the weekend. </a:t>
            </a:r>
            <a:r>
              <a:rPr lang="en-US" sz="2000" kern="0" dirty="0">
                <a:latin typeface="SassoonPrimaryInfant" pitchFamily="2" charset="0"/>
                <a:ea typeface="Questrial"/>
                <a:cs typeface="Questrial"/>
                <a:sym typeface="Questrial"/>
              </a:rPr>
              <a:t>These will also be put on as eBooks to read during the week.</a:t>
            </a:r>
          </a:p>
          <a:p>
            <a:pPr marL="342900" indent="-342900" defTabSz="609630">
              <a:buClr>
                <a:srgbClr val="000000"/>
              </a:buClr>
              <a:buFont typeface="Arial" panose="020B0604020202020204" pitchFamily="34" charset="0"/>
              <a:buChar char="•"/>
            </a:pPr>
            <a:r>
              <a:rPr lang="en-GB" sz="2000" kern="0" dirty="0">
                <a:latin typeface="SassoonPrimaryInfant" pitchFamily="2" charset="0"/>
                <a:ea typeface="Questrial"/>
                <a:cs typeface="Questrial"/>
                <a:sym typeface="Questrial"/>
              </a:rPr>
              <a:t>Children can record their own reading. Please can an adult check this and sign it off before reading records are checked on </a:t>
            </a:r>
            <a:r>
              <a:rPr lang="en-GB" sz="2000" b="1" kern="0" dirty="0">
                <a:latin typeface="SassoonPrimaryInfant" pitchFamily="2" charset="0"/>
                <a:ea typeface="Questrial"/>
                <a:cs typeface="Questrial"/>
                <a:sym typeface="Questrial"/>
              </a:rPr>
              <a:t>Mondays</a:t>
            </a:r>
            <a:r>
              <a:rPr lang="en-GB" sz="2000" kern="0" dirty="0">
                <a:latin typeface="SassoonPrimaryInfant" pitchFamily="2" charset="0"/>
                <a:ea typeface="Questrial"/>
                <a:cs typeface="Questrial"/>
                <a:sym typeface="Questrial"/>
              </a:rPr>
              <a:t>.</a:t>
            </a:r>
            <a:r>
              <a:rPr lang="en-GB" sz="2000" b="1" kern="0" dirty="0">
                <a:latin typeface="SassoonPrimaryInfant" pitchFamily="2" charset="0"/>
                <a:ea typeface="Questrial"/>
                <a:cs typeface="Questrial"/>
                <a:sym typeface="Questrial"/>
              </a:rPr>
              <a:t> </a:t>
            </a:r>
            <a:r>
              <a:rPr lang="en-GB" sz="2000" kern="0" dirty="0">
                <a:latin typeface="SassoonPrimaryInfant" pitchFamily="2" charset="0"/>
                <a:ea typeface="Questrial"/>
                <a:cs typeface="Questrial"/>
                <a:sym typeface="Questrial"/>
              </a:rPr>
              <a:t>They can include books they read at home.</a:t>
            </a:r>
            <a:endParaRPr lang="en-GB" sz="2000" kern="0" dirty="0">
              <a:solidFill>
                <a:srgbClr val="000000"/>
              </a:solidFill>
              <a:latin typeface="SassoonPrimaryInfant" pitchFamily="2" charset="0"/>
              <a:ea typeface="Questrial"/>
              <a:cs typeface="Questrial"/>
              <a:sym typeface="Questrial"/>
            </a:endParaRPr>
          </a:p>
          <a:p>
            <a:pPr marL="342900"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Children will also read in school throughout the week so please ensure their reading book and record are in their bags each day. </a:t>
            </a:r>
          </a:p>
          <a:p>
            <a:pPr marL="342900"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Children who have read </a:t>
            </a:r>
            <a:r>
              <a:rPr lang="en-GB" sz="2000" b="1" kern="0" dirty="0">
                <a:solidFill>
                  <a:srgbClr val="000000"/>
                </a:solidFill>
                <a:latin typeface="SassoonPrimaryInfant" pitchFamily="2" charset="0"/>
                <a:ea typeface="Questrial"/>
                <a:cs typeface="Questrial"/>
                <a:sym typeface="Questrial"/>
              </a:rPr>
              <a:t>three</a:t>
            </a:r>
            <a:r>
              <a:rPr lang="en-GB" sz="2000" kern="0" dirty="0">
                <a:solidFill>
                  <a:srgbClr val="000000"/>
                </a:solidFill>
                <a:latin typeface="SassoonPrimaryInfant" pitchFamily="2" charset="0"/>
                <a:ea typeface="Questrial"/>
                <a:cs typeface="Questrial"/>
                <a:sym typeface="Questrial"/>
              </a:rPr>
              <a:t> times will receive a bookworm treat and their names will be entered into our half-termly raffle to receive a book token.</a:t>
            </a:r>
          </a:p>
        </p:txBody>
      </p:sp>
    </p:spTree>
    <p:extLst>
      <p:ext uri="{BB962C8B-B14F-4D97-AF65-F5344CB8AC3E}">
        <p14:creationId xmlns:p14="http://schemas.microsoft.com/office/powerpoint/2010/main" val="22774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1">
              <a:lumMod val="60000"/>
              <a:lumOff val="40000"/>
            </a:schemeClr>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School Values</a:t>
            </a:r>
            <a:endParaRPr sz="4000" kern="0" dirty="0">
              <a:solidFill>
                <a:srgbClr val="274060"/>
              </a:solidFill>
              <a:latin typeface="SassoonPrimaryInfant" pitchFamily="2" charset="0"/>
              <a:ea typeface="DM Sans"/>
              <a:cs typeface="DM Sans"/>
              <a:sym typeface="DM Sans"/>
            </a:endParaRPr>
          </a:p>
        </p:txBody>
      </p:sp>
      <p:sp>
        <p:nvSpPr>
          <p:cNvPr id="12" name="Google Shape;357;p27">
            <a:extLst>
              <a:ext uri="{FF2B5EF4-FFF2-40B4-BE49-F238E27FC236}">
                <a16:creationId xmlns:a16="http://schemas.microsoft.com/office/drawing/2014/main" id="{2E91D430-2467-B749-ACAD-1E808C25DC50}"/>
              </a:ext>
            </a:extLst>
          </p:cNvPr>
          <p:cNvSpPr txBox="1"/>
          <p:nvPr/>
        </p:nvSpPr>
        <p:spPr>
          <a:xfrm flipH="1">
            <a:off x="935307" y="2346463"/>
            <a:ext cx="9912364" cy="3626825"/>
          </a:xfrm>
          <a:prstGeom prst="rect">
            <a:avLst/>
          </a:prstGeom>
          <a:noFill/>
          <a:ln>
            <a:noFill/>
          </a:ln>
        </p:spPr>
        <p:txBody>
          <a:bodyPr spcFirstLastPara="1" wrap="square" lIns="91433" tIns="91433" rIns="91433" bIns="91433" anchor="ctr" anchorCtr="0">
            <a:noAutofit/>
          </a:bodyPr>
          <a:lstStyle/>
          <a:p>
            <a:pPr marL="342900" lvl="0"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To support our children to be the best versions of themselves, we teach the children about our school’s six core values. </a:t>
            </a:r>
          </a:p>
          <a:p>
            <a:pPr marL="342900" lvl="0" indent="-342900" defTabSz="609630">
              <a:buClr>
                <a:srgbClr val="000000"/>
              </a:buClr>
              <a:buFont typeface="Arial" panose="020B0604020202020204" pitchFamily="34" charset="0"/>
              <a:buChar char="•"/>
            </a:pPr>
            <a:endParaRPr lang="en-GB" sz="2000" kern="0" dirty="0">
              <a:solidFill>
                <a:srgbClr val="000000"/>
              </a:solidFill>
              <a:latin typeface="SassoonPrimaryInfant" pitchFamily="2" charset="0"/>
              <a:ea typeface="Questrial"/>
              <a:cs typeface="Questrial"/>
              <a:sym typeface="Questrial"/>
            </a:endParaRPr>
          </a:p>
          <a:p>
            <a:pPr marL="342900" lvl="0" indent="-342900" defTabSz="609630">
              <a:buClr>
                <a:srgbClr val="000000"/>
              </a:buClr>
              <a:buFont typeface="Arial" panose="020B0604020202020204" pitchFamily="34" charset="0"/>
              <a:buChar char="•"/>
            </a:pPr>
            <a:endParaRPr lang="en-GB" sz="2000" kern="0" dirty="0">
              <a:solidFill>
                <a:srgbClr val="000000"/>
              </a:solidFill>
              <a:latin typeface="SassoonPrimaryInfant" pitchFamily="2" charset="0"/>
              <a:ea typeface="Questrial"/>
              <a:cs typeface="Questrial"/>
              <a:sym typeface="Questrial"/>
            </a:endParaRPr>
          </a:p>
          <a:p>
            <a:pPr marL="342900" lvl="0" indent="-342900" defTabSz="609630">
              <a:buClr>
                <a:srgbClr val="000000"/>
              </a:buClr>
              <a:buFont typeface="Arial" panose="020B0604020202020204" pitchFamily="34" charset="0"/>
              <a:buChar char="•"/>
            </a:pPr>
            <a:endParaRPr lang="en-GB" sz="2000" kern="0" dirty="0">
              <a:solidFill>
                <a:srgbClr val="000000"/>
              </a:solidFill>
              <a:latin typeface="SassoonPrimaryInfant" pitchFamily="2" charset="0"/>
              <a:ea typeface="Questrial"/>
              <a:cs typeface="Questrial"/>
              <a:sym typeface="Questrial"/>
            </a:endParaRPr>
          </a:p>
          <a:p>
            <a:pPr marL="342900" lvl="0"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We recognise that, in society, not all people uphold these values and so we ask in your support in modelling and instilling these values at home. </a:t>
            </a:r>
          </a:p>
          <a:p>
            <a:pPr marL="342900" lvl="0"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Some examples include:</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Fairness and Respect: making sure that children of any gender are treated equally</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Kindness and Respect: making sure that nobody is judged for being different</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Resilience: knowing that it is okay to make mistakes; the important thing is to learn from them and move on</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Teamwork: knowing that everyone in our school family is part of our team</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Ambition: understanding that we should try to be the best version of ourselves</a:t>
            </a:r>
          </a:p>
          <a:p>
            <a:pPr lvl="1" defTabSz="609630">
              <a:buClr>
                <a:srgbClr val="000000"/>
              </a:buClr>
            </a:pPr>
            <a:endParaRPr lang="en-GB" sz="2000" kern="0" dirty="0">
              <a:solidFill>
                <a:srgbClr val="000000"/>
              </a:solidFill>
              <a:latin typeface="SassoonPrimaryInfant" pitchFamily="2" charset="0"/>
              <a:ea typeface="Questrial"/>
              <a:cs typeface="Questrial"/>
              <a:sym typeface="Questrial"/>
            </a:endParaRPr>
          </a:p>
        </p:txBody>
      </p:sp>
      <p:pic>
        <p:nvPicPr>
          <p:cNvPr id="9" name="Picture 8"/>
          <p:cNvPicPr>
            <a:picLocks noChangeAspect="1"/>
          </p:cNvPicPr>
          <p:nvPr/>
        </p:nvPicPr>
        <p:blipFill rotWithShape="1">
          <a:blip r:embed="rId3"/>
          <a:srcRect t="73149" b="1905"/>
          <a:stretch/>
        </p:blipFill>
        <p:spPr>
          <a:xfrm>
            <a:off x="1360255" y="2531749"/>
            <a:ext cx="9149408" cy="826513"/>
          </a:xfrm>
          <a:prstGeom prst="rect">
            <a:avLst/>
          </a:prstGeom>
        </p:spPr>
      </p:pic>
    </p:spTree>
    <p:extLst>
      <p:ext uri="{BB962C8B-B14F-4D97-AF65-F5344CB8AC3E}">
        <p14:creationId xmlns:p14="http://schemas.microsoft.com/office/powerpoint/2010/main" val="310373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Independence</a:t>
            </a:r>
            <a:endParaRPr sz="4000" kern="0" dirty="0">
              <a:solidFill>
                <a:srgbClr val="274060"/>
              </a:solidFill>
              <a:latin typeface="SassoonPrimaryInfant" pitchFamily="2" charset="0"/>
              <a:ea typeface="DM Sans"/>
              <a:cs typeface="DM Sans"/>
              <a:sym typeface="DM Sans"/>
            </a:endParaRPr>
          </a:p>
        </p:txBody>
      </p:sp>
      <p:graphicFrame>
        <p:nvGraphicFramePr>
          <p:cNvPr id="2" name="Table 1">
            <a:extLst>
              <a:ext uri="{FF2B5EF4-FFF2-40B4-BE49-F238E27FC236}">
                <a16:creationId xmlns:a16="http://schemas.microsoft.com/office/drawing/2014/main" id="{A4FE7520-F9B6-2419-18B1-E098A6D165C1}"/>
              </a:ext>
            </a:extLst>
          </p:cNvPr>
          <p:cNvGraphicFramePr>
            <a:graphicFrameLocks noGrp="1"/>
          </p:cNvGraphicFramePr>
          <p:nvPr>
            <p:extLst>
              <p:ext uri="{D42A27DB-BD31-4B8C-83A1-F6EECF244321}">
                <p14:modId xmlns:p14="http://schemas.microsoft.com/office/powerpoint/2010/main" val="3364539139"/>
              </p:ext>
            </p:extLst>
          </p:nvPr>
        </p:nvGraphicFramePr>
        <p:xfrm>
          <a:off x="1175656" y="1706442"/>
          <a:ext cx="10094026" cy="4504283"/>
        </p:xfrm>
        <a:graphic>
          <a:graphicData uri="http://schemas.openxmlformats.org/drawingml/2006/table">
            <a:tbl>
              <a:tblPr firstRow="1" firstCol="1" bandRow="1">
                <a:tableStyleId>{5C22544A-7EE6-4342-B048-85BDC9FD1C3A}</a:tableStyleId>
              </a:tblPr>
              <a:tblGrid>
                <a:gridCol w="1338357">
                  <a:extLst>
                    <a:ext uri="{9D8B030D-6E8A-4147-A177-3AD203B41FA5}">
                      <a16:colId xmlns:a16="http://schemas.microsoft.com/office/drawing/2014/main" val="1091928719"/>
                    </a:ext>
                  </a:extLst>
                </a:gridCol>
                <a:gridCol w="1815780">
                  <a:extLst>
                    <a:ext uri="{9D8B030D-6E8A-4147-A177-3AD203B41FA5}">
                      <a16:colId xmlns:a16="http://schemas.microsoft.com/office/drawing/2014/main" val="82924173"/>
                    </a:ext>
                  </a:extLst>
                </a:gridCol>
                <a:gridCol w="1605239">
                  <a:extLst>
                    <a:ext uri="{9D8B030D-6E8A-4147-A177-3AD203B41FA5}">
                      <a16:colId xmlns:a16="http://schemas.microsoft.com/office/drawing/2014/main" val="290156784"/>
                    </a:ext>
                  </a:extLst>
                </a:gridCol>
                <a:gridCol w="1670477">
                  <a:extLst>
                    <a:ext uri="{9D8B030D-6E8A-4147-A177-3AD203B41FA5}">
                      <a16:colId xmlns:a16="http://schemas.microsoft.com/office/drawing/2014/main" val="2136752050"/>
                    </a:ext>
                  </a:extLst>
                </a:gridCol>
                <a:gridCol w="1899795">
                  <a:extLst>
                    <a:ext uri="{9D8B030D-6E8A-4147-A177-3AD203B41FA5}">
                      <a16:colId xmlns:a16="http://schemas.microsoft.com/office/drawing/2014/main" val="1054672612"/>
                    </a:ext>
                  </a:extLst>
                </a:gridCol>
                <a:gridCol w="1764378">
                  <a:extLst>
                    <a:ext uri="{9D8B030D-6E8A-4147-A177-3AD203B41FA5}">
                      <a16:colId xmlns:a16="http://schemas.microsoft.com/office/drawing/2014/main" val="3795540213"/>
                    </a:ext>
                  </a:extLst>
                </a:gridCol>
              </a:tblGrid>
              <a:tr h="154672">
                <a:tc>
                  <a:txBody>
                    <a:bodyPr/>
                    <a:lstStyle/>
                    <a:p>
                      <a:pPr>
                        <a:lnSpc>
                          <a:spcPct val="107000"/>
                        </a:lnSpc>
                        <a:spcAft>
                          <a:spcPts val="0"/>
                        </a:spcAft>
                      </a:pPr>
                      <a:r>
                        <a:rPr lang="en-GB" sz="1400">
                          <a:effectLst/>
                          <a:latin typeface="SassoonPrimaryInfant" pitchFamily="2" charset="0"/>
                        </a:rPr>
                        <a:t> </a:t>
                      </a:r>
                      <a:endParaRPr lang="en-GB" sz="1400">
                        <a:effectLst/>
                        <a:latin typeface="SassoonPrimaryInfant" pitchFamily="2" charset="0"/>
                        <a:ea typeface="Calibri" panose="020F0502020204030204" pitchFamily="34" charset="0"/>
                        <a:cs typeface="Times New Roman" panose="02020603050405020304" pitchFamily="18" charset="0"/>
                      </a:endParaRPr>
                    </a:p>
                  </a:txBody>
                  <a:tcPr marL="55664" marR="55664" marT="0" marB="0"/>
                </a:tc>
                <a:tc>
                  <a:txBody>
                    <a:bodyPr/>
                    <a:lstStyle/>
                    <a:p>
                      <a:pPr>
                        <a:lnSpc>
                          <a:spcPct val="107000"/>
                        </a:lnSpc>
                        <a:spcAft>
                          <a:spcPts val="0"/>
                        </a:spcAft>
                      </a:pPr>
                      <a:r>
                        <a:rPr lang="en-GB" sz="1400">
                          <a:effectLst/>
                          <a:latin typeface="SassoonPrimaryInfant" pitchFamily="2" charset="0"/>
                        </a:rPr>
                        <a:t>Pride</a:t>
                      </a:r>
                      <a:endParaRPr lang="en-GB" sz="1400">
                        <a:effectLst/>
                        <a:latin typeface="SassoonPrimaryInfant" pitchFamily="2" charset="0"/>
                        <a:ea typeface="Calibri" panose="020F0502020204030204" pitchFamily="34" charset="0"/>
                        <a:cs typeface="Times New Roman" panose="02020603050405020304" pitchFamily="18" charset="0"/>
                      </a:endParaRPr>
                    </a:p>
                  </a:txBody>
                  <a:tcPr marL="55664" marR="55664" marT="0" marB="0"/>
                </a:tc>
                <a:tc>
                  <a:txBody>
                    <a:bodyPr/>
                    <a:lstStyle/>
                    <a:p>
                      <a:pPr>
                        <a:lnSpc>
                          <a:spcPct val="107000"/>
                        </a:lnSpc>
                        <a:spcAft>
                          <a:spcPts val="0"/>
                        </a:spcAft>
                      </a:pPr>
                      <a:r>
                        <a:rPr lang="en-GB" sz="1400">
                          <a:effectLst/>
                          <a:latin typeface="SassoonPrimaryInfant" pitchFamily="2" charset="0"/>
                        </a:rPr>
                        <a:t>Have a Go</a:t>
                      </a:r>
                      <a:endParaRPr lang="en-GB" sz="1400">
                        <a:effectLst/>
                        <a:latin typeface="SassoonPrimaryInfant" pitchFamily="2" charset="0"/>
                        <a:ea typeface="Calibri" panose="020F0502020204030204" pitchFamily="34" charset="0"/>
                        <a:cs typeface="Times New Roman" panose="02020603050405020304" pitchFamily="18" charset="0"/>
                      </a:endParaRPr>
                    </a:p>
                  </a:txBody>
                  <a:tcPr marL="55664" marR="55664" marT="0" marB="0"/>
                </a:tc>
                <a:tc>
                  <a:txBody>
                    <a:bodyPr/>
                    <a:lstStyle/>
                    <a:p>
                      <a:pPr>
                        <a:lnSpc>
                          <a:spcPct val="107000"/>
                        </a:lnSpc>
                        <a:spcAft>
                          <a:spcPts val="0"/>
                        </a:spcAft>
                      </a:pPr>
                      <a:r>
                        <a:rPr lang="en-GB" sz="1400">
                          <a:effectLst/>
                          <a:latin typeface="SassoonPrimaryInfant" pitchFamily="2" charset="0"/>
                        </a:rPr>
                        <a:t>Basics</a:t>
                      </a:r>
                      <a:endParaRPr lang="en-GB" sz="1400">
                        <a:effectLst/>
                        <a:latin typeface="SassoonPrimaryInfant" pitchFamily="2" charset="0"/>
                        <a:ea typeface="Calibri" panose="020F0502020204030204" pitchFamily="34" charset="0"/>
                        <a:cs typeface="Times New Roman" panose="02020603050405020304" pitchFamily="18" charset="0"/>
                      </a:endParaRPr>
                    </a:p>
                  </a:txBody>
                  <a:tcPr marL="55664" marR="55664" marT="0" marB="0"/>
                </a:tc>
                <a:tc>
                  <a:txBody>
                    <a:bodyPr/>
                    <a:lstStyle/>
                    <a:p>
                      <a:pPr>
                        <a:lnSpc>
                          <a:spcPct val="107000"/>
                        </a:lnSpc>
                        <a:spcAft>
                          <a:spcPts val="0"/>
                        </a:spcAft>
                      </a:pPr>
                      <a:r>
                        <a:rPr lang="en-GB" sz="1400">
                          <a:effectLst/>
                          <a:latin typeface="SassoonPrimaryInfant" pitchFamily="2" charset="0"/>
                        </a:rPr>
                        <a:t>Responsibility</a:t>
                      </a:r>
                      <a:endParaRPr lang="en-GB" sz="1400">
                        <a:effectLst/>
                        <a:latin typeface="SassoonPrimaryInfant" pitchFamily="2" charset="0"/>
                        <a:ea typeface="Calibri" panose="020F0502020204030204" pitchFamily="34" charset="0"/>
                        <a:cs typeface="Times New Roman" panose="02020603050405020304" pitchFamily="18" charset="0"/>
                      </a:endParaRPr>
                    </a:p>
                  </a:txBody>
                  <a:tcPr marL="55664" marR="55664" marT="0" marB="0"/>
                </a:tc>
                <a:tc>
                  <a:txBody>
                    <a:bodyPr/>
                    <a:lstStyle/>
                    <a:p>
                      <a:pPr>
                        <a:lnSpc>
                          <a:spcPct val="107000"/>
                        </a:lnSpc>
                        <a:spcAft>
                          <a:spcPts val="0"/>
                        </a:spcAft>
                      </a:pPr>
                      <a:r>
                        <a:rPr lang="en-GB" sz="1400">
                          <a:effectLst/>
                          <a:latin typeface="SassoonPrimaryInfant" pitchFamily="2" charset="0"/>
                        </a:rPr>
                        <a:t>Educational</a:t>
                      </a:r>
                      <a:endParaRPr lang="en-GB" sz="1400">
                        <a:effectLst/>
                        <a:latin typeface="SassoonPrimaryInfant" pitchFamily="2" charset="0"/>
                        <a:ea typeface="Calibri" panose="020F0502020204030204" pitchFamily="34" charset="0"/>
                        <a:cs typeface="Times New Roman" panose="02020603050405020304" pitchFamily="18" charset="0"/>
                      </a:endParaRPr>
                    </a:p>
                  </a:txBody>
                  <a:tcPr marL="55664" marR="55664" marT="0" marB="0"/>
                </a:tc>
                <a:extLst>
                  <a:ext uri="{0D108BD9-81ED-4DB2-BD59-A6C34878D82A}">
                    <a16:rowId xmlns:a16="http://schemas.microsoft.com/office/drawing/2014/main" val="1580772941"/>
                  </a:ext>
                </a:extLst>
              </a:tr>
              <a:tr h="1630232">
                <a:tc>
                  <a:txBody>
                    <a:bodyPr/>
                    <a:lstStyle/>
                    <a:p>
                      <a:pPr>
                        <a:lnSpc>
                          <a:spcPct val="107000"/>
                        </a:lnSpc>
                        <a:spcAft>
                          <a:spcPts val="0"/>
                        </a:spcAft>
                      </a:pPr>
                      <a:r>
                        <a:rPr lang="en-GB" sz="1400">
                          <a:effectLst/>
                          <a:latin typeface="SassoonPrimaryInfant" pitchFamily="2" charset="0"/>
                        </a:rPr>
                        <a:t>Year 3</a:t>
                      </a:r>
                      <a:endParaRPr lang="en-GB" sz="1400">
                        <a:effectLst/>
                        <a:latin typeface="SassoonPrimaryInfant" pitchFamily="2" charset="0"/>
                        <a:ea typeface="Calibri" panose="020F0502020204030204" pitchFamily="34" charset="0"/>
                        <a:cs typeface="Times New Roman" panose="02020603050405020304" pitchFamily="18" charset="0"/>
                      </a:endParaRPr>
                    </a:p>
                  </a:txBody>
                  <a:tcPr marL="55664" marR="55664" marT="0" marB="0"/>
                </a:tc>
                <a:tc>
                  <a:txBody>
                    <a:bodyPr/>
                    <a:lstStyle/>
                    <a:p>
                      <a:pPr marL="342900" lvl="0" indent="-342900">
                        <a:spcAft>
                          <a:spcPts val="0"/>
                        </a:spcAft>
                        <a:buClr>
                          <a:srgbClr val="000000"/>
                        </a:buClr>
                        <a:buFont typeface="Symbol" panose="05050102010706020507" pitchFamily="18" charset="2"/>
                        <a:buChar char=""/>
                      </a:pPr>
                      <a:r>
                        <a:rPr lang="en-GB" sz="1200">
                          <a:effectLst/>
                          <a:latin typeface="SassoonPrimaryInfant" pitchFamily="2" charset="0"/>
                        </a:rPr>
                        <a:t>To take responsibility for what they need to bring to school, PE kit etc.</a:t>
                      </a:r>
                      <a:endParaRPr lang="en-GB" sz="1600">
                        <a:effectLst/>
                        <a:latin typeface="SassoonPrimaryInfant" pitchFamily="2" charset="0"/>
                      </a:endParaRPr>
                    </a:p>
                    <a:p>
                      <a:pPr>
                        <a:lnSpc>
                          <a:spcPct val="107000"/>
                        </a:lnSpc>
                        <a:spcAft>
                          <a:spcPts val="0"/>
                        </a:spcAft>
                      </a:pPr>
                      <a:r>
                        <a:rPr lang="en-GB" sz="1200">
                          <a:effectLst/>
                          <a:latin typeface="SassoonPrimaryInfant" pitchFamily="2" charset="0"/>
                        </a:rPr>
                        <a:t> </a:t>
                      </a:r>
                      <a:endParaRPr lang="en-GB" sz="1400">
                        <a:effectLst/>
                        <a:latin typeface="SassoonPrimaryInfant" pitchFamily="2" charset="0"/>
                        <a:ea typeface="Calibri" panose="020F0502020204030204" pitchFamily="34" charset="0"/>
                        <a:cs typeface="Times New Roman" panose="02020603050405020304" pitchFamily="18" charset="0"/>
                      </a:endParaRPr>
                    </a:p>
                  </a:txBody>
                  <a:tcPr marL="55664" marR="55664" marT="0" marB="0"/>
                </a:tc>
                <a:tc>
                  <a:txBody>
                    <a:bodyPr/>
                    <a:lstStyle/>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If they encounter a problem, try and self-solve this</a:t>
                      </a:r>
                      <a:endParaRPr lang="en-GB" sz="1600" dirty="0">
                        <a:effectLst/>
                        <a:latin typeface="SassoonPrimaryInfant" pitchFamily="2" charset="0"/>
                        <a:ea typeface="Times New Roman" panose="02020603050405020304" pitchFamily="18" charset="0"/>
                        <a:cs typeface="Times New Roman" panose="02020603050405020304" pitchFamily="18" charset="0"/>
                      </a:endParaRPr>
                    </a:p>
                  </a:txBody>
                  <a:tcPr marL="55664" marR="55664" marT="0" marB="0"/>
                </a:tc>
                <a:tc>
                  <a:txBody>
                    <a:bodyPr/>
                    <a:lstStyle/>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Be able to clean own glasses (parents to provide wipes/cloth for children to do so)</a:t>
                      </a:r>
                      <a:endParaRPr lang="en-GB" sz="1600" dirty="0">
                        <a:effectLst/>
                        <a:latin typeface="SassoonPrimaryInfant" pitchFamily="2" charset="0"/>
                      </a:endParaRPr>
                    </a:p>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Know their own date of birth</a:t>
                      </a:r>
                      <a:endParaRPr lang="en-GB" sz="1600" dirty="0">
                        <a:effectLst/>
                        <a:latin typeface="SassoonPrimaryInfant" pitchFamily="2" charset="0"/>
                      </a:endParaRPr>
                    </a:p>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Know a contact phone number</a:t>
                      </a:r>
                      <a:endParaRPr lang="en-GB" sz="1600" dirty="0">
                        <a:effectLst/>
                        <a:latin typeface="SassoonPrimaryInfant" pitchFamily="2" charset="0"/>
                        <a:ea typeface="Times New Roman" panose="02020603050405020304" pitchFamily="18" charset="0"/>
                        <a:cs typeface="Times New Roman" panose="02020603050405020304" pitchFamily="18" charset="0"/>
                      </a:endParaRPr>
                    </a:p>
                  </a:txBody>
                  <a:tcPr marL="55664" marR="55664" marT="0" marB="0"/>
                </a:tc>
                <a:tc>
                  <a:txBody>
                    <a:bodyPr/>
                    <a:lstStyle/>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Take complete ownership of their homework </a:t>
                      </a:r>
                      <a:endParaRPr lang="en-GB" sz="1600" dirty="0">
                        <a:effectLst/>
                        <a:latin typeface="SassoonPrimaryInfant" pitchFamily="2" charset="0"/>
                      </a:endParaRPr>
                    </a:p>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Ask teacher for homework if they have been absent</a:t>
                      </a:r>
                      <a:endParaRPr lang="en-GB" sz="1600" dirty="0">
                        <a:effectLst/>
                        <a:latin typeface="SassoonPrimaryInfant" pitchFamily="2" charset="0"/>
                      </a:endParaRPr>
                    </a:p>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If homework is a problem, ensure that they request support from the teacher prior to deadlines</a:t>
                      </a:r>
                      <a:endParaRPr lang="en-GB" sz="1600" dirty="0">
                        <a:effectLst/>
                        <a:latin typeface="SassoonPrimaryInfant" pitchFamily="2" charset="0"/>
                      </a:endParaRPr>
                    </a:p>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Change independently for swimming</a:t>
                      </a:r>
                      <a:endParaRPr lang="en-GB" sz="1600" dirty="0">
                        <a:effectLst/>
                        <a:latin typeface="SassoonPrimaryInfant" pitchFamily="2" charset="0"/>
                      </a:endParaRPr>
                    </a:p>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Get new equipment independently e.g. a new glue stick if it runs out</a:t>
                      </a:r>
                      <a:endParaRPr lang="en-GB" sz="1600" dirty="0">
                        <a:effectLst/>
                        <a:latin typeface="SassoonPrimaryInfant" pitchFamily="2" charset="0"/>
                        <a:ea typeface="Times New Roman" panose="02020603050405020304" pitchFamily="18" charset="0"/>
                        <a:cs typeface="Times New Roman" panose="02020603050405020304" pitchFamily="18" charset="0"/>
                      </a:endParaRPr>
                    </a:p>
                  </a:txBody>
                  <a:tcPr marL="55664" marR="55664" marT="0" marB="0"/>
                </a:tc>
                <a:tc>
                  <a:txBody>
                    <a:bodyPr/>
                    <a:lstStyle/>
                    <a:p>
                      <a:pPr marL="342900" lvl="0" indent="-342900">
                        <a:spcAft>
                          <a:spcPts val="0"/>
                        </a:spcAft>
                        <a:buClr>
                          <a:srgbClr val="000000"/>
                        </a:buClr>
                        <a:buFont typeface="Symbol" panose="05050102010706020507" pitchFamily="18" charset="2"/>
                        <a:buChar char=""/>
                      </a:pPr>
                      <a:r>
                        <a:rPr lang="en-GB" sz="1200">
                          <a:effectLst/>
                          <a:latin typeface="SassoonPrimaryInfant" pitchFamily="2" charset="0"/>
                        </a:rPr>
                        <a:t>Know the timings of the school day and use an analogue clock to work out how long until the next transition point</a:t>
                      </a:r>
                      <a:endParaRPr lang="en-GB" sz="1600">
                        <a:effectLst/>
                        <a:latin typeface="SassoonPrimaryInfant" pitchFamily="2" charset="0"/>
                      </a:endParaRPr>
                    </a:p>
                    <a:p>
                      <a:pPr marL="342900" lvl="0" indent="-342900">
                        <a:spcAft>
                          <a:spcPts val="0"/>
                        </a:spcAft>
                        <a:buClr>
                          <a:srgbClr val="000000"/>
                        </a:buClr>
                        <a:buFont typeface="Symbol" panose="05050102010706020507" pitchFamily="18" charset="2"/>
                        <a:buChar char=""/>
                      </a:pPr>
                      <a:r>
                        <a:rPr lang="en-GB" sz="1200">
                          <a:effectLst/>
                          <a:latin typeface="SassoonPrimaryInfant" pitchFamily="2" charset="0"/>
                        </a:rPr>
                        <a:t>Sharpen own pencil</a:t>
                      </a:r>
                      <a:endParaRPr lang="en-GB" sz="1600">
                        <a:effectLst/>
                        <a:latin typeface="SassoonPrimaryInfant" pitchFamily="2" charset="0"/>
                        <a:ea typeface="Times New Roman" panose="02020603050405020304" pitchFamily="18" charset="0"/>
                        <a:cs typeface="Times New Roman" panose="02020603050405020304" pitchFamily="18" charset="0"/>
                      </a:endParaRPr>
                    </a:p>
                  </a:txBody>
                  <a:tcPr marL="55664" marR="55664" marT="0" marB="0"/>
                </a:tc>
                <a:extLst>
                  <a:ext uri="{0D108BD9-81ED-4DB2-BD59-A6C34878D82A}">
                    <a16:rowId xmlns:a16="http://schemas.microsoft.com/office/drawing/2014/main" val="3351051681"/>
                  </a:ext>
                </a:extLst>
              </a:tr>
              <a:tr h="1173390">
                <a:tc>
                  <a:txBody>
                    <a:bodyPr/>
                    <a:lstStyle/>
                    <a:p>
                      <a:pPr>
                        <a:lnSpc>
                          <a:spcPct val="107000"/>
                        </a:lnSpc>
                        <a:spcAft>
                          <a:spcPts val="0"/>
                        </a:spcAft>
                      </a:pPr>
                      <a:r>
                        <a:rPr lang="en-GB" sz="1400">
                          <a:effectLst/>
                          <a:latin typeface="SassoonPrimaryInfant" pitchFamily="2" charset="0"/>
                        </a:rPr>
                        <a:t>Year 4</a:t>
                      </a:r>
                      <a:endParaRPr lang="en-GB" sz="1400">
                        <a:effectLst/>
                        <a:latin typeface="SassoonPrimaryInfant" pitchFamily="2" charset="0"/>
                        <a:ea typeface="Calibri" panose="020F0502020204030204" pitchFamily="34" charset="0"/>
                        <a:cs typeface="Times New Roman" panose="02020603050405020304" pitchFamily="18" charset="0"/>
                      </a:endParaRPr>
                    </a:p>
                  </a:txBody>
                  <a:tcPr marL="55664" marR="55664" marT="0" marB="0"/>
                </a:tc>
                <a:tc>
                  <a:txBody>
                    <a:bodyPr/>
                    <a:lstStyle/>
                    <a:p>
                      <a:pPr marL="342900" lvl="0" indent="-342900">
                        <a:spcAft>
                          <a:spcPts val="0"/>
                        </a:spcAft>
                        <a:buClr>
                          <a:srgbClr val="000000"/>
                        </a:buClr>
                        <a:buFont typeface="Symbol" panose="05050102010706020507" pitchFamily="18" charset="2"/>
                        <a:buChar char=""/>
                      </a:pPr>
                      <a:r>
                        <a:rPr lang="en-GB" sz="1200">
                          <a:effectLst/>
                          <a:latin typeface="SassoonPrimaryInfant" pitchFamily="2" charset="0"/>
                        </a:rPr>
                        <a:t>Try a solution before giving up. ‘I can’t’ is not used.</a:t>
                      </a:r>
                      <a:endParaRPr lang="en-GB" sz="1600">
                        <a:effectLst/>
                        <a:latin typeface="SassoonPrimaryInfant" pitchFamily="2" charset="0"/>
                        <a:ea typeface="Times New Roman" panose="02020603050405020304" pitchFamily="18" charset="0"/>
                        <a:cs typeface="Times New Roman" panose="02020603050405020304" pitchFamily="18" charset="0"/>
                      </a:endParaRPr>
                    </a:p>
                  </a:txBody>
                  <a:tcPr marL="55664" marR="55664" marT="0" marB="0"/>
                </a:tc>
                <a:tc>
                  <a:txBody>
                    <a:bodyPr/>
                    <a:lstStyle/>
                    <a:p>
                      <a:pPr marL="342900" lvl="0" indent="-342900">
                        <a:spcAft>
                          <a:spcPts val="0"/>
                        </a:spcAft>
                        <a:buClr>
                          <a:srgbClr val="000000"/>
                        </a:buClr>
                        <a:buFont typeface="Symbol" panose="05050102010706020507" pitchFamily="18" charset="2"/>
                        <a:buChar char=""/>
                      </a:pPr>
                      <a:r>
                        <a:rPr lang="en-GB" sz="1200">
                          <a:effectLst/>
                          <a:latin typeface="SassoonPrimaryInfant" pitchFamily="2" charset="0"/>
                        </a:rPr>
                        <a:t>Use a range of strategies before asking teacher for help, e.g. peer support</a:t>
                      </a:r>
                      <a:endParaRPr lang="en-GB" sz="1600">
                        <a:effectLst/>
                        <a:latin typeface="SassoonPrimaryInfant" pitchFamily="2" charset="0"/>
                        <a:ea typeface="Times New Roman" panose="02020603050405020304" pitchFamily="18" charset="0"/>
                        <a:cs typeface="Times New Roman" panose="02020603050405020304" pitchFamily="18" charset="0"/>
                      </a:endParaRPr>
                    </a:p>
                  </a:txBody>
                  <a:tcPr marL="55664" marR="55664" marT="0" marB="0"/>
                </a:tc>
                <a:tc>
                  <a:txBody>
                    <a:bodyPr/>
                    <a:lstStyle/>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Follow multistep instructions given by teacher without the need to ‘double check’</a:t>
                      </a:r>
                      <a:endParaRPr lang="en-GB" sz="1600" dirty="0">
                        <a:effectLst/>
                        <a:latin typeface="SassoonPrimaryInfant" pitchFamily="2" charset="0"/>
                        <a:ea typeface="Times New Roman" panose="02020603050405020304" pitchFamily="18" charset="0"/>
                        <a:cs typeface="Times New Roman" panose="02020603050405020304" pitchFamily="18" charset="0"/>
                      </a:endParaRPr>
                    </a:p>
                  </a:txBody>
                  <a:tcPr marL="55664" marR="55664" marT="0" marB="0"/>
                </a:tc>
                <a:tc>
                  <a:txBody>
                    <a:bodyPr/>
                    <a:lstStyle/>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Bring homework back on time and completed</a:t>
                      </a:r>
                      <a:endParaRPr lang="en-GB" sz="1600" dirty="0">
                        <a:effectLst/>
                        <a:latin typeface="SassoonPrimaryInfant" pitchFamily="2" charset="0"/>
                        <a:ea typeface="Times New Roman" panose="02020603050405020304" pitchFamily="18" charset="0"/>
                        <a:cs typeface="Times New Roman" panose="02020603050405020304" pitchFamily="18" charset="0"/>
                      </a:endParaRPr>
                    </a:p>
                  </a:txBody>
                  <a:tcPr marL="55664" marR="55664" marT="0" marB="0"/>
                </a:tc>
                <a:tc>
                  <a:txBody>
                    <a:bodyPr/>
                    <a:lstStyle/>
                    <a:p>
                      <a:pPr marL="342900" lvl="0" indent="-342900">
                        <a:spcAft>
                          <a:spcPts val="0"/>
                        </a:spcAft>
                        <a:buClr>
                          <a:srgbClr val="000000"/>
                        </a:buClr>
                        <a:buFont typeface="Symbol" panose="05050102010706020507" pitchFamily="18" charset="2"/>
                        <a:buChar char=""/>
                      </a:pPr>
                      <a:r>
                        <a:rPr lang="en-GB" sz="1200" dirty="0">
                          <a:effectLst/>
                          <a:latin typeface="SassoonPrimaryInfant" pitchFamily="2" charset="0"/>
                        </a:rPr>
                        <a:t>Check through answers to assessments thoroughly.</a:t>
                      </a:r>
                      <a:endParaRPr lang="en-GB" sz="1600" dirty="0">
                        <a:effectLst/>
                        <a:latin typeface="SassoonPrimaryInfant" pitchFamily="2" charset="0"/>
                        <a:ea typeface="Times New Roman" panose="02020603050405020304" pitchFamily="18" charset="0"/>
                        <a:cs typeface="Times New Roman" panose="02020603050405020304" pitchFamily="18" charset="0"/>
                      </a:endParaRPr>
                    </a:p>
                  </a:txBody>
                  <a:tcPr marL="55664" marR="55664" marT="0" marB="0"/>
                </a:tc>
                <a:extLst>
                  <a:ext uri="{0D108BD9-81ED-4DB2-BD59-A6C34878D82A}">
                    <a16:rowId xmlns:a16="http://schemas.microsoft.com/office/drawing/2014/main" val="2923996023"/>
                  </a:ext>
                </a:extLst>
              </a:tr>
            </a:tbl>
          </a:graphicData>
        </a:graphic>
      </p:graphicFrame>
    </p:spTree>
    <p:extLst>
      <p:ext uri="{BB962C8B-B14F-4D97-AF65-F5344CB8AC3E}">
        <p14:creationId xmlns:p14="http://schemas.microsoft.com/office/powerpoint/2010/main" val="329546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1">
              <a:lumMod val="60000"/>
              <a:lumOff val="40000"/>
            </a:schemeClr>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Trips and Experiences</a:t>
            </a:r>
            <a:endParaRPr sz="4000" kern="0" dirty="0">
              <a:solidFill>
                <a:srgbClr val="274060"/>
              </a:solidFill>
              <a:latin typeface="SassoonPrimaryInfant" pitchFamily="2" charset="0"/>
              <a:ea typeface="DM Sans"/>
              <a:cs typeface="DM Sans"/>
              <a:sym typeface="DM Sans"/>
            </a:endParaRPr>
          </a:p>
        </p:txBody>
      </p:sp>
      <p:sp>
        <p:nvSpPr>
          <p:cNvPr id="3" name="Google Shape;357;p27">
            <a:extLst>
              <a:ext uri="{FF2B5EF4-FFF2-40B4-BE49-F238E27FC236}">
                <a16:creationId xmlns:a16="http://schemas.microsoft.com/office/drawing/2014/main" id="{65807D97-39A3-F38B-D066-ADD030F1CBB7}"/>
              </a:ext>
            </a:extLst>
          </p:cNvPr>
          <p:cNvSpPr txBox="1"/>
          <p:nvPr/>
        </p:nvSpPr>
        <p:spPr>
          <a:xfrm flipH="1">
            <a:off x="935307" y="2013954"/>
            <a:ext cx="9912364" cy="2088297"/>
          </a:xfrm>
          <a:prstGeom prst="rect">
            <a:avLst/>
          </a:prstGeom>
          <a:noFill/>
          <a:ln>
            <a:noFill/>
          </a:ln>
        </p:spPr>
        <p:txBody>
          <a:bodyPr spcFirstLastPara="1" wrap="square" lIns="91433" tIns="91433" rIns="91433" bIns="91433" anchor="ctr" anchorCtr="0">
            <a:noAutofit/>
          </a:bodyPr>
          <a:lstStyle/>
          <a:p>
            <a:pPr marL="342900" lvl="0"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To help to encourage the children to become independent, we are going to be providing a variety of clubs, trips and enrichment experiences. </a:t>
            </a:r>
          </a:p>
          <a:p>
            <a:pPr marL="342900" lvl="0"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In Year 4, some of our trips will include: </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 Robinwood</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 Segedunum</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 Great North Museum</a:t>
            </a:r>
          </a:p>
          <a:p>
            <a:pPr marL="342900" indent="-342900" defTabSz="609630">
              <a:buClr>
                <a:srgbClr val="000000"/>
              </a:buClr>
              <a:buFont typeface="Arial" panose="020B0604020202020204" pitchFamily="34" charset="0"/>
              <a:buChar char="•"/>
            </a:pPr>
            <a:r>
              <a:rPr lang="en-GB" sz="2000" kern="0" dirty="0">
                <a:solidFill>
                  <a:srgbClr val="000000"/>
                </a:solidFill>
                <a:latin typeface="SassoonPrimaryInfant" pitchFamily="2" charset="0"/>
                <a:ea typeface="Questrial"/>
                <a:cs typeface="Questrial"/>
                <a:sym typeface="Questrial"/>
              </a:rPr>
              <a:t>One of our enrichment experiences will link to enterprise. The children will run their own activities to fundraise for one of their trips in each year group.</a:t>
            </a:r>
          </a:p>
        </p:txBody>
      </p:sp>
      <p:pic>
        <p:nvPicPr>
          <p:cNvPr id="4" name="Picture 3">
            <a:extLst>
              <a:ext uri="{FF2B5EF4-FFF2-40B4-BE49-F238E27FC236}">
                <a16:creationId xmlns:a16="http://schemas.microsoft.com/office/drawing/2014/main" id="{80A459C1-231A-FAFB-E7B4-518C7FD5C759}"/>
              </a:ext>
            </a:extLst>
          </p:cNvPr>
          <p:cNvPicPr>
            <a:picLocks noChangeAspect="1"/>
          </p:cNvPicPr>
          <p:nvPr/>
        </p:nvPicPr>
        <p:blipFill>
          <a:blip r:embed="rId3"/>
          <a:stretch>
            <a:fillRect/>
          </a:stretch>
        </p:blipFill>
        <p:spPr>
          <a:xfrm>
            <a:off x="2962641" y="4803555"/>
            <a:ext cx="6896100" cy="1209675"/>
          </a:xfrm>
          <a:prstGeom prst="rect">
            <a:avLst/>
          </a:prstGeom>
          <a:ln w="38100">
            <a:solidFill>
              <a:schemeClr val="bg2"/>
            </a:solidFill>
          </a:ln>
        </p:spPr>
      </p:pic>
      <p:sp>
        <p:nvSpPr>
          <p:cNvPr id="5" name="Google Shape;357;p27">
            <a:extLst>
              <a:ext uri="{FF2B5EF4-FFF2-40B4-BE49-F238E27FC236}">
                <a16:creationId xmlns:a16="http://schemas.microsoft.com/office/drawing/2014/main" id="{FF3775C4-E59D-1E5D-E552-DEE4E54DB1CA}"/>
              </a:ext>
            </a:extLst>
          </p:cNvPr>
          <p:cNvSpPr txBox="1"/>
          <p:nvPr/>
        </p:nvSpPr>
        <p:spPr>
          <a:xfrm flipH="1">
            <a:off x="3903336" y="4473566"/>
            <a:ext cx="5014709" cy="216633"/>
          </a:xfrm>
          <a:prstGeom prst="rect">
            <a:avLst/>
          </a:prstGeom>
          <a:noFill/>
          <a:ln>
            <a:noFill/>
          </a:ln>
        </p:spPr>
        <p:txBody>
          <a:bodyPr spcFirstLastPara="1" wrap="square" lIns="91433" tIns="91433" rIns="91433" bIns="91433" anchor="ctr" anchorCtr="0">
            <a:noAutofit/>
          </a:bodyPr>
          <a:lstStyle/>
          <a:p>
            <a:pPr lvl="0" defTabSz="609630">
              <a:buClr>
                <a:srgbClr val="000000"/>
              </a:buClr>
            </a:pPr>
            <a:r>
              <a:rPr lang="en-GB" sz="1600" b="1" kern="0" dirty="0">
                <a:solidFill>
                  <a:srgbClr val="000000"/>
                </a:solidFill>
                <a:latin typeface="SassoonPrimaryInfant" pitchFamily="2" charset="0"/>
                <a:ea typeface="Questrial"/>
                <a:cs typeface="Questrial"/>
                <a:sym typeface="Questrial"/>
              </a:rPr>
              <a:t>Our ‘Independence Away From Home’ Progression </a:t>
            </a:r>
          </a:p>
        </p:txBody>
      </p:sp>
    </p:spTree>
    <p:extLst>
      <p:ext uri="{BB962C8B-B14F-4D97-AF65-F5344CB8AC3E}">
        <p14:creationId xmlns:p14="http://schemas.microsoft.com/office/powerpoint/2010/main" val="239541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E859C-C7B9-E263-7B4D-355E5CA81D34}"/>
            </a:ext>
          </a:extLst>
        </p:cNvPr>
        <p:cNvGrpSpPr/>
        <p:nvPr/>
      </p:nvGrpSpPr>
      <p:grpSpPr>
        <a:xfrm>
          <a:off x="0" y="0"/>
          <a:ext cx="0" cy="0"/>
          <a:chOff x="0" y="0"/>
          <a:chExt cx="0" cy="0"/>
        </a:xfrm>
      </p:grpSpPr>
      <p:pic>
        <p:nvPicPr>
          <p:cNvPr id="3" name="Picture 2" descr="page1image22308400">
            <a:extLst>
              <a:ext uri="{FF2B5EF4-FFF2-40B4-BE49-F238E27FC236}">
                <a16:creationId xmlns:a16="http://schemas.microsoft.com/office/drawing/2014/main" id="{62B1FD9A-F068-E063-B520-9D16C2E2D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346" y="3140044"/>
            <a:ext cx="1780276" cy="27033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9B34CDA-1E94-36E1-403C-3D8FF17C7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8369" y="3103351"/>
            <a:ext cx="1855300" cy="27702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89;p23">
            <a:extLst>
              <a:ext uri="{FF2B5EF4-FFF2-40B4-BE49-F238E27FC236}">
                <a16:creationId xmlns:a16="http://schemas.microsoft.com/office/drawing/2014/main" id="{64663F0A-5B44-C5B9-C3DB-DA85EA4F6529}"/>
              </a:ext>
            </a:extLst>
          </p:cNvPr>
          <p:cNvSpPr txBox="1"/>
          <p:nvPr/>
        </p:nvSpPr>
        <p:spPr>
          <a:xfrm>
            <a:off x="611251" y="430450"/>
            <a:ext cx="10816000" cy="8598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dirty="0">
                <a:ln>
                  <a:noFill/>
                </a:ln>
                <a:solidFill>
                  <a:srgbClr val="274060"/>
                </a:solidFill>
                <a:effectLst/>
                <a:uLnTx/>
                <a:uFillTx/>
                <a:latin typeface="Sassoon Infant Std" panose="020B0503020103030203" pitchFamily="34" charset="0"/>
                <a:ea typeface="DM Sans"/>
                <a:cs typeface="DM Sans"/>
                <a:sym typeface="DM Sans"/>
              </a:rPr>
              <a:t>Staff </a:t>
            </a:r>
            <a:endParaRPr kumimoji="0" sz="4000" b="0" i="0" u="none" strike="noStrike" kern="0" cap="none" spc="0" normalizeH="0" baseline="0" noProof="0" dirty="0">
              <a:ln>
                <a:noFill/>
              </a:ln>
              <a:solidFill>
                <a:srgbClr val="274060"/>
              </a:solidFill>
              <a:effectLst/>
              <a:uLnTx/>
              <a:uFillTx/>
              <a:latin typeface="Sassoon Infant Std" panose="020B0503020103030203" pitchFamily="34" charset="0"/>
              <a:ea typeface="DM Sans"/>
              <a:cs typeface="DM Sans"/>
              <a:sym typeface="DM Sans"/>
            </a:endParaRPr>
          </a:p>
        </p:txBody>
      </p:sp>
      <p:sp>
        <p:nvSpPr>
          <p:cNvPr id="8" name="Google Shape;297;p23">
            <a:extLst>
              <a:ext uri="{FF2B5EF4-FFF2-40B4-BE49-F238E27FC236}">
                <a16:creationId xmlns:a16="http://schemas.microsoft.com/office/drawing/2014/main" id="{D97479CF-492F-95E4-D040-2F28D805857B}"/>
              </a:ext>
            </a:extLst>
          </p:cNvPr>
          <p:cNvSpPr txBox="1"/>
          <p:nvPr/>
        </p:nvSpPr>
        <p:spPr>
          <a:xfrm>
            <a:off x="6250884" y="2303702"/>
            <a:ext cx="2511200" cy="2461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Mrs Maddison</a:t>
            </a:r>
            <a:endParaRPr kumimoji="0" lang="en-GB" sz="1400" b="1" i="0" u="none" strike="noStrike" kern="0" cap="none" spc="0" normalizeH="0" baseline="0" noProof="0" dirty="0">
              <a:ln>
                <a:noFill/>
              </a:ln>
              <a:solidFill>
                <a:srgbClr val="FFFFFF"/>
              </a:solidFill>
              <a:effectLst/>
              <a:uLnTx/>
              <a:uFillTx/>
              <a:latin typeface="Sassoon Infant Std" panose="020B0503020103030203" pitchFamily="34" charset="0"/>
              <a:ea typeface="Questrial"/>
              <a:cs typeface="Questrial"/>
              <a:sym typeface="Questrial"/>
            </a:endParaRP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Head Teacher</a:t>
            </a:r>
            <a:endParaRPr kumimoji="0" lang="en-GB" sz="1400" b="1" i="0" u="none" strike="noStrike" kern="0" cap="none" spc="0" normalizeH="0" baseline="0" noProof="0" dirty="0">
              <a:ln>
                <a:noFill/>
              </a:ln>
              <a:solidFill>
                <a:srgbClr val="FFFFFF"/>
              </a:solidFill>
              <a:effectLst/>
              <a:uLnTx/>
              <a:uFillTx/>
              <a:latin typeface="Sassoon Infant Std"/>
              <a:ea typeface="Questrial"/>
              <a:cs typeface="Questrial"/>
            </a:endParaRPr>
          </a:p>
        </p:txBody>
      </p:sp>
      <p:sp>
        <p:nvSpPr>
          <p:cNvPr id="9" name="Google Shape;297;p23">
            <a:extLst>
              <a:ext uri="{FF2B5EF4-FFF2-40B4-BE49-F238E27FC236}">
                <a16:creationId xmlns:a16="http://schemas.microsoft.com/office/drawing/2014/main" id="{00156101-6EE2-6ED5-7007-1ED1B5D07B19}"/>
              </a:ext>
            </a:extLst>
          </p:cNvPr>
          <p:cNvSpPr txBox="1"/>
          <p:nvPr/>
        </p:nvSpPr>
        <p:spPr>
          <a:xfrm>
            <a:off x="8916051" y="2302162"/>
            <a:ext cx="2511200" cy="2461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Mrs Yates</a:t>
            </a:r>
            <a:endParaRPr kumimoji="0" lang="en-GB" sz="1400" b="1" i="0" u="none" strike="noStrike" kern="0" cap="none" spc="0" normalizeH="0" baseline="0" noProof="0" dirty="0">
              <a:ln>
                <a:noFill/>
              </a:ln>
              <a:solidFill>
                <a:srgbClr val="FFFFFF"/>
              </a:solidFill>
              <a:effectLst/>
              <a:uLnTx/>
              <a:uFillTx/>
              <a:latin typeface="Sassoon Infant Std" panose="020B0503020103030203" pitchFamily="34" charset="0"/>
              <a:ea typeface="Questrial"/>
              <a:cs typeface="Questrial"/>
              <a:sym typeface="Questrial"/>
            </a:endParaRP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Assistant Head Teacher</a:t>
            </a:r>
            <a:endParaRPr kumimoji="0" lang="en-GB" sz="1400" b="1" i="0" u="none" strike="noStrike" kern="0" cap="none" spc="0" normalizeH="0" baseline="0" noProof="0" dirty="0">
              <a:ln>
                <a:noFill/>
              </a:ln>
              <a:solidFill>
                <a:srgbClr val="FFFFFF"/>
              </a:solidFill>
              <a:effectLst/>
              <a:uLnTx/>
              <a:uFillTx/>
              <a:latin typeface="Sassoon Infant Std"/>
              <a:ea typeface="Questrial"/>
              <a:cs typeface="Questrial"/>
            </a:endParaRPr>
          </a:p>
        </p:txBody>
      </p:sp>
      <p:sp>
        <p:nvSpPr>
          <p:cNvPr id="10" name="Google Shape;297;p23">
            <a:extLst>
              <a:ext uri="{FF2B5EF4-FFF2-40B4-BE49-F238E27FC236}">
                <a16:creationId xmlns:a16="http://schemas.microsoft.com/office/drawing/2014/main" id="{ACF6326C-9602-946D-C757-15683CF464FA}"/>
              </a:ext>
            </a:extLst>
          </p:cNvPr>
          <p:cNvSpPr txBox="1"/>
          <p:nvPr/>
        </p:nvSpPr>
        <p:spPr>
          <a:xfrm>
            <a:off x="3343692" y="2303702"/>
            <a:ext cx="2511200" cy="2461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Mr King</a:t>
            </a:r>
            <a:endParaRPr kumimoji="0" lang="en-GB" sz="1400" b="1" i="0" u="none" strike="noStrike" kern="0" cap="none" spc="0" normalizeH="0" baseline="0" noProof="0" dirty="0">
              <a:ln>
                <a:noFill/>
              </a:ln>
              <a:solidFill>
                <a:srgbClr val="FFFFFF"/>
              </a:solidFill>
              <a:effectLst/>
              <a:uLnTx/>
              <a:uFillTx/>
              <a:latin typeface="Sassoon Infant Std" panose="020B0503020103030203" pitchFamily="34" charset="0"/>
              <a:ea typeface="Questrial"/>
              <a:cs typeface="Questrial"/>
              <a:sym typeface="Questrial"/>
            </a:endParaRP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Year 4 Teaching Assistant</a:t>
            </a:r>
            <a:endParaRPr kumimoji="0" lang="en-GB" sz="1400" b="1" i="0" u="none" strike="noStrike" kern="0" cap="none" spc="0" normalizeH="0" baseline="0" noProof="0" dirty="0">
              <a:ln>
                <a:noFill/>
              </a:ln>
              <a:solidFill>
                <a:srgbClr val="FFFFFF"/>
              </a:solidFill>
              <a:effectLst/>
              <a:uLnTx/>
              <a:uFillTx/>
              <a:latin typeface="Sassoon Infant Std"/>
              <a:ea typeface="Questrial"/>
              <a:cs typeface="Questrial"/>
            </a:endParaRPr>
          </a:p>
        </p:txBody>
      </p:sp>
      <p:sp>
        <p:nvSpPr>
          <p:cNvPr id="11" name="Google Shape;297;p23">
            <a:extLst>
              <a:ext uri="{FF2B5EF4-FFF2-40B4-BE49-F238E27FC236}">
                <a16:creationId xmlns:a16="http://schemas.microsoft.com/office/drawing/2014/main" id="{0A3A058F-838D-627A-542D-5FA43FC1DBE4}"/>
              </a:ext>
            </a:extLst>
          </p:cNvPr>
          <p:cNvSpPr txBox="1"/>
          <p:nvPr/>
        </p:nvSpPr>
        <p:spPr>
          <a:xfrm>
            <a:off x="653582" y="2277917"/>
            <a:ext cx="2511200" cy="271886"/>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Miss Randall</a:t>
            </a:r>
            <a:endParaRPr kumimoji="0" lang="en-GB" sz="1400" b="1" i="0" u="none" strike="noStrike" kern="0" cap="none" spc="0" normalizeH="0" baseline="0" noProof="0" dirty="0">
              <a:ln>
                <a:noFill/>
              </a:ln>
              <a:solidFill>
                <a:srgbClr val="FFFFFF"/>
              </a:solidFill>
              <a:effectLst/>
              <a:uLnTx/>
              <a:uFillTx/>
              <a:latin typeface="Sassoon Infant Std" panose="020B0503020103030203" pitchFamily="34" charset="0"/>
              <a:ea typeface="Questrial"/>
              <a:cs typeface="Questrial"/>
              <a:sym typeface="Questrial"/>
            </a:endParaRP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Year 4 Teacher</a:t>
            </a:r>
            <a:endParaRPr kumimoji="0" lang="en-GB" sz="1400" b="1" i="0" u="none" strike="noStrike" kern="0" cap="none" spc="0" normalizeH="0" baseline="0" noProof="0" dirty="0">
              <a:ln>
                <a:noFill/>
              </a:ln>
              <a:solidFill>
                <a:srgbClr val="FFFFFF"/>
              </a:solidFill>
              <a:effectLst/>
              <a:uLnTx/>
              <a:uFillTx/>
              <a:latin typeface="Sassoon Infant Std"/>
              <a:ea typeface="Questrial"/>
              <a:cs typeface="Questrial"/>
            </a:endParaRPr>
          </a:p>
        </p:txBody>
      </p:sp>
      <p:pic>
        <p:nvPicPr>
          <p:cNvPr id="4" name="Picture 4">
            <a:extLst>
              <a:ext uri="{FF2B5EF4-FFF2-40B4-BE49-F238E27FC236}">
                <a16:creationId xmlns:a16="http://schemas.microsoft.com/office/drawing/2014/main" id="{4CC815A4-B2D6-A484-2AB1-AD7F8BAA2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331" y="3289063"/>
            <a:ext cx="1846109" cy="2554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FD2B8C8-488C-AA76-D009-3E3DF36D0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77"/>
          <a:stretch>
            <a:fillRect/>
          </a:stretch>
        </p:blipFill>
        <p:spPr bwMode="auto">
          <a:xfrm>
            <a:off x="3668173" y="3429000"/>
            <a:ext cx="2186719" cy="241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17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1">
              <a:lumMod val="60000"/>
              <a:lumOff val="40000"/>
            </a:schemeClr>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Online Safety</a:t>
            </a:r>
            <a:endParaRPr sz="4000" kern="0" dirty="0">
              <a:solidFill>
                <a:srgbClr val="274060"/>
              </a:solidFill>
              <a:latin typeface="SassoonPrimaryInfant" pitchFamily="2" charset="0"/>
              <a:ea typeface="DM Sans"/>
              <a:cs typeface="DM Sans"/>
              <a:sym typeface="DM Sans"/>
            </a:endParaRPr>
          </a:p>
        </p:txBody>
      </p:sp>
      <p:sp>
        <p:nvSpPr>
          <p:cNvPr id="6" name="TextBox 5">
            <a:extLst>
              <a:ext uri="{FF2B5EF4-FFF2-40B4-BE49-F238E27FC236}">
                <a16:creationId xmlns:a16="http://schemas.microsoft.com/office/drawing/2014/main" id="{2A8F05E6-B3C0-2974-81B7-24E7BCFF49E1}"/>
              </a:ext>
            </a:extLst>
          </p:cNvPr>
          <p:cNvSpPr txBox="1"/>
          <p:nvPr/>
        </p:nvSpPr>
        <p:spPr>
          <a:xfrm>
            <a:off x="1039528" y="1666584"/>
            <a:ext cx="10366408" cy="4544899"/>
          </a:xfrm>
          <a:prstGeom prst="rect">
            <a:avLst/>
          </a:prstGeom>
          <a:noFill/>
        </p:spPr>
        <p:txBody>
          <a:bodyPr wrap="square">
            <a:spAutoFit/>
          </a:bodyPr>
          <a:lstStyle/>
          <a:p>
            <a:pPr algn="l" rtl="0" fontAlgn="base">
              <a:lnSpc>
                <a:spcPts val="2250"/>
              </a:lnSpc>
              <a:buFont typeface="Arial" panose="020B0604020202020204" pitchFamily="34" charset="0"/>
              <a:buChar char="•"/>
            </a:pPr>
            <a:r>
              <a:rPr lang="en-GB" sz="2800" i="0" u="none" strike="noStrike" dirty="0">
                <a:solidFill>
                  <a:srgbClr val="000000"/>
                </a:solidFill>
                <a:effectLst/>
                <a:latin typeface="SassoonPrimaryInfant" pitchFamily="2" charset="0"/>
              </a:rPr>
              <a:t>Please ensure your children are not given a smart phone too soon. We advise that children are in at least upper KS2 before they have their own smart phone.</a:t>
            </a:r>
            <a:r>
              <a:rPr lang="en-GB" sz="2800" i="0" dirty="0">
                <a:solidFill>
                  <a:srgbClr val="000000"/>
                </a:solidFill>
                <a:effectLst/>
                <a:latin typeface="SassoonPrimaryInfant" pitchFamily="2" charset="0"/>
              </a:rPr>
              <a:t>​</a:t>
            </a:r>
          </a:p>
          <a:p>
            <a:pPr algn="l" rtl="0" fontAlgn="base">
              <a:lnSpc>
                <a:spcPts val="2250"/>
              </a:lnSpc>
              <a:buFont typeface="Arial" panose="020B0604020202020204" pitchFamily="34" charset="0"/>
              <a:buChar char="•"/>
            </a:pPr>
            <a:endParaRPr lang="en-GB" sz="3600" i="0" dirty="0">
              <a:solidFill>
                <a:srgbClr val="000000"/>
              </a:solidFill>
              <a:effectLst/>
              <a:latin typeface="SassoonPrimaryInfant" pitchFamily="2" charset="0"/>
            </a:endParaRPr>
          </a:p>
          <a:p>
            <a:pPr algn="l" rtl="0" fontAlgn="base">
              <a:lnSpc>
                <a:spcPts val="2250"/>
              </a:lnSpc>
              <a:buFont typeface="Arial" panose="020B0604020202020204" pitchFamily="34" charset="0"/>
              <a:buChar char="•"/>
            </a:pPr>
            <a:endParaRPr lang="en-GB" sz="3600" i="0" dirty="0">
              <a:solidFill>
                <a:srgbClr val="000000"/>
              </a:solidFill>
              <a:effectLst/>
              <a:latin typeface="SassoonPrimaryInfant" pitchFamily="2" charset="0"/>
            </a:endParaRPr>
          </a:p>
          <a:p>
            <a:pPr algn="l" rtl="0" fontAlgn="base">
              <a:lnSpc>
                <a:spcPts val="2250"/>
              </a:lnSpc>
              <a:buFont typeface="Arial" panose="020B0604020202020204" pitchFamily="34" charset="0"/>
              <a:buChar char="•"/>
            </a:pPr>
            <a:r>
              <a:rPr lang="en-GB" sz="2800" i="0" u="none" strike="noStrike" dirty="0">
                <a:solidFill>
                  <a:srgbClr val="000000"/>
                </a:solidFill>
                <a:effectLst/>
                <a:latin typeface="SassoonPrimaryInfant" pitchFamily="2" charset="0"/>
              </a:rPr>
              <a:t>We know lots of children are accessing YouTube videos that are not suitable and games that are beyond their age range.</a:t>
            </a:r>
            <a:r>
              <a:rPr lang="en-US" sz="2800" i="0" dirty="0">
                <a:solidFill>
                  <a:srgbClr val="000000"/>
                </a:solidFill>
                <a:effectLst/>
                <a:latin typeface="SassoonPrimaryInfant" pitchFamily="2" charset="0"/>
              </a:rPr>
              <a:t>​</a:t>
            </a:r>
          </a:p>
          <a:p>
            <a:pPr algn="l" rtl="0" fontAlgn="base">
              <a:lnSpc>
                <a:spcPts val="2250"/>
              </a:lnSpc>
            </a:pPr>
            <a:endParaRPr lang="en-GB" sz="2800" i="0" dirty="0">
              <a:solidFill>
                <a:srgbClr val="000000"/>
              </a:solidFill>
              <a:effectLst/>
              <a:latin typeface="SassoonPrimaryInfant" pitchFamily="2" charset="0"/>
            </a:endParaRPr>
          </a:p>
          <a:p>
            <a:pPr algn="l" rtl="0" fontAlgn="base">
              <a:lnSpc>
                <a:spcPts val="2250"/>
              </a:lnSpc>
            </a:pPr>
            <a:endParaRPr lang="en-GB" sz="2800" i="0" dirty="0">
              <a:solidFill>
                <a:srgbClr val="000000"/>
              </a:solidFill>
              <a:effectLst/>
              <a:latin typeface="SassoonPrimaryInfant" pitchFamily="2" charset="0"/>
            </a:endParaRPr>
          </a:p>
          <a:p>
            <a:pPr algn="l" rtl="0" fontAlgn="base">
              <a:lnSpc>
                <a:spcPts val="2250"/>
              </a:lnSpc>
              <a:buFont typeface="Arial" panose="020B0604020202020204" pitchFamily="34" charset="0"/>
              <a:buChar char="•"/>
            </a:pPr>
            <a:r>
              <a:rPr lang="en-GB" sz="2800" i="0" u="none" strike="noStrike" dirty="0">
                <a:solidFill>
                  <a:srgbClr val="000000"/>
                </a:solidFill>
                <a:effectLst/>
                <a:latin typeface="SassoonPrimaryInfant" pitchFamily="2" charset="0"/>
              </a:rPr>
              <a:t>Please ensure parental controls are set on any device that your child has use of. We can help with this if you are unsure how to set them. </a:t>
            </a:r>
            <a:r>
              <a:rPr lang="en-GB" sz="2800" i="0" dirty="0">
                <a:solidFill>
                  <a:srgbClr val="000000"/>
                </a:solidFill>
                <a:effectLst/>
                <a:latin typeface="SassoonPrimaryInfant" pitchFamily="2" charset="0"/>
              </a:rPr>
              <a:t>​</a:t>
            </a:r>
          </a:p>
          <a:p>
            <a:pPr algn="l" rtl="0" fontAlgn="base">
              <a:lnSpc>
                <a:spcPts val="2250"/>
              </a:lnSpc>
            </a:pPr>
            <a:r>
              <a:rPr lang="en-GB" sz="2800" i="0" u="sng" strike="noStrike" dirty="0">
                <a:solidFill>
                  <a:srgbClr val="941F61"/>
                </a:solidFill>
                <a:effectLst/>
                <a:latin typeface="SassoonPrimaryInfant" pitchFamily="2" charset="0"/>
                <a:hlinkClick r:id="rId3"/>
              </a:rPr>
              <a:t>Use Parental Controls to Keep Your Child Safe | NSPCC</a:t>
            </a:r>
            <a:r>
              <a:rPr lang="en-GB" sz="2800" i="0" dirty="0">
                <a:solidFill>
                  <a:srgbClr val="000000"/>
                </a:solidFill>
                <a:effectLst/>
                <a:latin typeface="SassoonPrimaryInfant" pitchFamily="2" charset="0"/>
              </a:rPr>
              <a:t>​</a:t>
            </a:r>
          </a:p>
          <a:p>
            <a:pPr algn="l" rtl="0" fontAlgn="base">
              <a:lnSpc>
                <a:spcPts val="2250"/>
              </a:lnSpc>
            </a:pPr>
            <a:endParaRPr lang="en-GB" sz="2800" i="0" dirty="0">
              <a:solidFill>
                <a:srgbClr val="000000"/>
              </a:solidFill>
              <a:effectLst/>
              <a:latin typeface="SassoonPrimaryInfant" pitchFamily="2" charset="0"/>
            </a:endParaRPr>
          </a:p>
          <a:p>
            <a:pPr algn="l" rtl="0" fontAlgn="base">
              <a:lnSpc>
                <a:spcPts val="2250"/>
              </a:lnSpc>
            </a:pPr>
            <a:endParaRPr lang="en-GB" sz="2800" i="0" dirty="0">
              <a:solidFill>
                <a:srgbClr val="000000"/>
              </a:solidFill>
              <a:effectLst/>
              <a:latin typeface="SassoonPrimaryInfant" pitchFamily="2" charset="0"/>
            </a:endParaRPr>
          </a:p>
          <a:p>
            <a:pPr algn="l" rtl="0" fontAlgn="base">
              <a:lnSpc>
                <a:spcPts val="2250"/>
              </a:lnSpc>
              <a:buFont typeface="Arial" panose="020B0604020202020204" pitchFamily="34" charset="0"/>
              <a:buChar char="•"/>
            </a:pPr>
            <a:r>
              <a:rPr lang="en-GB" sz="2800" i="0" u="none" strike="noStrike" dirty="0">
                <a:solidFill>
                  <a:srgbClr val="000000"/>
                </a:solidFill>
                <a:effectLst/>
                <a:latin typeface="SassoonPrimaryInfant" pitchFamily="2" charset="0"/>
              </a:rPr>
              <a:t>We advise to limit screen time.</a:t>
            </a:r>
            <a:r>
              <a:rPr lang="en-GB" sz="2800" i="0" dirty="0">
                <a:solidFill>
                  <a:srgbClr val="000000"/>
                </a:solidFill>
                <a:effectLst/>
                <a:latin typeface="SassoonPrimaryInfant" pitchFamily="2" charset="0"/>
              </a:rPr>
              <a:t>​</a:t>
            </a:r>
          </a:p>
        </p:txBody>
      </p:sp>
    </p:spTree>
    <p:extLst>
      <p:ext uri="{BB962C8B-B14F-4D97-AF65-F5344CB8AC3E}">
        <p14:creationId xmlns:p14="http://schemas.microsoft.com/office/powerpoint/2010/main" val="2082428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6"/>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Keep Up to Date</a:t>
            </a:r>
            <a:endParaRPr sz="4000" kern="0" dirty="0">
              <a:solidFill>
                <a:srgbClr val="274060"/>
              </a:solidFill>
              <a:latin typeface="SassoonPrimaryInfant" pitchFamily="2" charset="0"/>
              <a:ea typeface="DM Sans"/>
              <a:cs typeface="DM Sans"/>
              <a:sym typeface="DM Sans"/>
            </a:endParaRPr>
          </a:p>
        </p:txBody>
      </p:sp>
      <p:sp>
        <p:nvSpPr>
          <p:cNvPr id="12" name="Google Shape;357;p27">
            <a:extLst>
              <a:ext uri="{FF2B5EF4-FFF2-40B4-BE49-F238E27FC236}">
                <a16:creationId xmlns:a16="http://schemas.microsoft.com/office/drawing/2014/main" id="{2E91D430-2467-B749-ACAD-1E808C25DC50}"/>
              </a:ext>
            </a:extLst>
          </p:cNvPr>
          <p:cNvSpPr txBox="1"/>
          <p:nvPr/>
        </p:nvSpPr>
        <p:spPr>
          <a:xfrm flipH="1">
            <a:off x="767246" y="2460786"/>
            <a:ext cx="4839984" cy="3034349"/>
          </a:xfrm>
          <a:prstGeom prst="rect">
            <a:avLst/>
          </a:prstGeom>
          <a:noFill/>
          <a:ln>
            <a:noFill/>
          </a:ln>
        </p:spPr>
        <p:txBody>
          <a:bodyPr spcFirstLastPara="1" wrap="square" lIns="91433" tIns="91433" rIns="91433" bIns="91433" anchor="ctr" anchorCtr="0">
            <a:noAutofit/>
          </a:bodyPr>
          <a:lstStyle/>
          <a:p>
            <a:pPr marL="342900" lvl="0" indent="-342900" defTabSz="609630">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You can find out more information about what the children are up to in school through our social media accounts.</a:t>
            </a:r>
          </a:p>
          <a:p>
            <a:pPr marL="342900" lvl="0" indent="-342900" defTabSz="609630">
              <a:buClr>
                <a:srgbClr val="000000"/>
              </a:buClr>
              <a:buFont typeface="Arial" panose="020B0604020202020204" pitchFamily="34" charset="0"/>
              <a:buChar char="•"/>
            </a:pPr>
            <a:endParaRPr lang="en-GB" sz="2400" kern="0" dirty="0">
              <a:solidFill>
                <a:srgbClr val="000000"/>
              </a:solidFill>
              <a:latin typeface="SassoonPrimaryInfant" pitchFamily="2" charset="0"/>
              <a:ea typeface="Questrial"/>
              <a:cs typeface="Questrial"/>
              <a:sym typeface="Questrial"/>
            </a:endParaRPr>
          </a:p>
          <a:p>
            <a:pPr marL="342900" lvl="0" indent="-342900" defTabSz="609630">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We also add termly information about the children’s learning and other useful information to the class pages on our school website: </a:t>
            </a:r>
            <a:r>
              <a:rPr lang="en-GB" sz="2400" kern="0" dirty="0">
                <a:solidFill>
                  <a:srgbClr val="000000"/>
                </a:solidFill>
                <a:latin typeface="SassoonPrimaryInfant" pitchFamily="2" charset="0"/>
                <a:ea typeface="Questrial"/>
                <a:cs typeface="Questrial"/>
                <a:sym typeface="Questrial"/>
                <a:hlinkClick r:id="rId3"/>
              </a:rPr>
              <a:t>www.hurworthprimary.com</a:t>
            </a:r>
            <a:r>
              <a:rPr lang="en-GB" sz="2400" kern="0" dirty="0">
                <a:solidFill>
                  <a:srgbClr val="000000"/>
                </a:solidFill>
                <a:latin typeface="SassoonPrimaryInfant" pitchFamily="2" charset="0"/>
                <a:ea typeface="Questrial"/>
                <a:cs typeface="Questrial"/>
                <a:sym typeface="Questrial"/>
              </a:rPr>
              <a:t> </a:t>
            </a:r>
          </a:p>
        </p:txBody>
      </p:sp>
      <p:grpSp>
        <p:nvGrpSpPr>
          <p:cNvPr id="8" name="Group 7">
            <a:extLst>
              <a:ext uri="{FF2B5EF4-FFF2-40B4-BE49-F238E27FC236}">
                <a16:creationId xmlns:a16="http://schemas.microsoft.com/office/drawing/2014/main" id="{A7BB3E4B-0B17-A64D-BCEE-3C159BBF982B}"/>
              </a:ext>
            </a:extLst>
          </p:cNvPr>
          <p:cNvGrpSpPr/>
          <p:nvPr/>
        </p:nvGrpSpPr>
        <p:grpSpPr>
          <a:xfrm>
            <a:off x="6236277" y="1884626"/>
            <a:ext cx="4327715" cy="772374"/>
            <a:chOff x="1186552" y="3042813"/>
            <a:chExt cx="4327715" cy="772374"/>
          </a:xfrm>
        </p:grpSpPr>
        <p:grpSp>
          <p:nvGrpSpPr>
            <p:cNvPr id="5" name="Group 4">
              <a:extLst>
                <a:ext uri="{FF2B5EF4-FFF2-40B4-BE49-F238E27FC236}">
                  <a16:creationId xmlns:a16="http://schemas.microsoft.com/office/drawing/2014/main" id="{D595D596-5982-6341-9A38-3C8A1B03BF64}"/>
                </a:ext>
              </a:extLst>
            </p:cNvPr>
            <p:cNvGrpSpPr/>
            <p:nvPr/>
          </p:nvGrpSpPr>
          <p:grpSpPr>
            <a:xfrm>
              <a:off x="1781126" y="3042813"/>
              <a:ext cx="3733141" cy="772374"/>
              <a:chOff x="1499772" y="2982175"/>
              <a:chExt cx="3733141" cy="772374"/>
            </a:xfrm>
          </p:grpSpPr>
          <p:pic>
            <p:nvPicPr>
              <p:cNvPr id="3" name="Picture 2">
                <a:extLst>
                  <a:ext uri="{FF2B5EF4-FFF2-40B4-BE49-F238E27FC236}">
                    <a16:creationId xmlns:a16="http://schemas.microsoft.com/office/drawing/2014/main" id="{C11D332E-0B9B-B649-B0EE-1115552CF70E}"/>
                  </a:ext>
                </a:extLst>
              </p:cNvPr>
              <p:cNvPicPr>
                <a:picLocks noChangeAspect="1"/>
              </p:cNvPicPr>
              <p:nvPr/>
            </p:nvPicPr>
            <p:blipFill>
              <a:blip r:embed="rId4"/>
              <a:stretch>
                <a:fillRect/>
              </a:stretch>
            </p:blipFill>
            <p:spPr>
              <a:xfrm>
                <a:off x="1499772" y="2982175"/>
                <a:ext cx="3733141" cy="772374"/>
              </a:xfrm>
              <a:prstGeom prst="rect">
                <a:avLst/>
              </a:prstGeom>
            </p:spPr>
          </p:pic>
          <p:sp>
            <p:nvSpPr>
              <p:cNvPr id="4" name="Rectangle 3">
                <a:extLst>
                  <a:ext uri="{FF2B5EF4-FFF2-40B4-BE49-F238E27FC236}">
                    <a16:creationId xmlns:a16="http://schemas.microsoft.com/office/drawing/2014/main" id="{F36D45BD-8B0C-4E4E-9A3A-FDE974D5284F}"/>
                  </a:ext>
                </a:extLst>
              </p:cNvPr>
              <p:cNvSpPr/>
              <p:nvPr/>
            </p:nvSpPr>
            <p:spPr>
              <a:xfrm>
                <a:off x="2349305" y="3429000"/>
                <a:ext cx="1659987" cy="325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assoonPrimaryInfant" pitchFamily="2" charset="0"/>
                </a:endParaRPr>
              </a:p>
            </p:txBody>
          </p:sp>
        </p:grpSp>
        <p:pic>
          <p:nvPicPr>
            <p:cNvPr id="7" name="Picture 6">
              <a:extLst>
                <a:ext uri="{FF2B5EF4-FFF2-40B4-BE49-F238E27FC236}">
                  <a16:creationId xmlns:a16="http://schemas.microsoft.com/office/drawing/2014/main" id="{5EB8CC30-94C6-384F-93D8-9E35E9003600}"/>
                </a:ext>
              </a:extLst>
            </p:cNvPr>
            <p:cNvPicPr>
              <a:picLocks noChangeAspect="1"/>
            </p:cNvPicPr>
            <p:nvPr/>
          </p:nvPicPr>
          <p:blipFill>
            <a:blip r:embed="rId5"/>
            <a:stretch>
              <a:fillRect/>
            </a:stretch>
          </p:blipFill>
          <p:spPr>
            <a:xfrm>
              <a:off x="1186552" y="3159766"/>
              <a:ext cx="594574" cy="594574"/>
            </a:xfrm>
            <a:prstGeom prst="rect">
              <a:avLst/>
            </a:prstGeom>
          </p:spPr>
        </p:pic>
      </p:grpSp>
      <p:sp>
        <p:nvSpPr>
          <p:cNvPr id="15" name="TextBox 14">
            <a:extLst>
              <a:ext uri="{FF2B5EF4-FFF2-40B4-BE49-F238E27FC236}">
                <a16:creationId xmlns:a16="http://schemas.microsoft.com/office/drawing/2014/main" id="{894FBF08-1AE8-324E-AF08-27DA212146DA}"/>
              </a:ext>
            </a:extLst>
          </p:cNvPr>
          <p:cNvSpPr txBox="1"/>
          <p:nvPr/>
        </p:nvSpPr>
        <p:spPr>
          <a:xfrm>
            <a:off x="6236277" y="2683611"/>
            <a:ext cx="4572564" cy="338554"/>
          </a:xfrm>
          <a:prstGeom prst="rect">
            <a:avLst/>
          </a:prstGeom>
          <a:noFill/>
        </p:spPr>
        <p:txBody>
          <a:bodyPr wrap="square">
            <a:spAutoFit/>
          </a:bodyPr>
          <a:lstStyle/>
          <a:p>
            <a:r>
              <a:rPr lang="en-GB" sz="1600" dirty="0">
                <a:latin typeface="SassoonPrimaryInfant" pitchFamily="2" charset="0"/>
                <a:hlinkClick r:id="rId6"/>
              </a:rPr>
              <a:t>https://www.facebook.com/HurworthPrimarySchool/</a:t>
            </a:r>
            <a:r>
              <a:rPr lang="en-GB" sz="1600" dirty="0">
                <a:latin typeface="SassoonPrimaryInfant" pitchFamily="2" charset="0"/>
              </a:rPr>
              <a:t> </a:t>
            </a:r>
          </a:p>
        </p:txBody>
      </p:sp>
      <p:pic>
        <p:nvPicPr>
          <p:cNvPr id="10" name="Picture 9">
            <a:extLst>
              <a:ext uri="{FF2B5EF4-FFF2-40B4-BE49-F238E27FC236}">
                <a16:creationId xmlns:a16="http://schemas.microsoft.com/office/drawing/2014/main" id="{9FE3C745-A3F3-154A-85EA-91BE3ED2E1FE}"/>
              </a:ext>
            </a:extLst>
          </p:cNvPr>
          <p:cNvPicPr>
            <a:picLocks noChangeAspect="1"/>
          </p:cNvPicPr>
          <p:nvPr/>
        </p:nvPicPr>
        <p:blipFill>
          <a:blip r:embed="rId7"/>
          <a:stretch>
            <a:fillRect/>
          </a:stretch>
        </p:blipFill>
        <p:spPr>
          <a:xfrm>
            <a:off x="7020595" y="3845214"/>
            <a:ext cx="3192550" cy="2237543"/>
          </a:xfrm>
          <a:prstGeom prst="rect">
            <a:avLst/>
          </a:prstGeom>
        </p:spPr>
      </p:pic>
      <p:pic>
        <p:nvPicPr>
          <p:cNvPr id="6" name="Picture 5"/>
          <p:cNvPicPr>
            <a:picLocks noChangeAspect="1"/>
          </p:cNvPicPr>
          <p:nvPr/>
        </p:nvPicPr>
        <p:blipFill>
          <a:blip r:embed="rId8"/>
          <a:stretch>
            <a:fillRect/>
          </a:stretch>
        </p:blipFill>
        <p:spPr>
          <a:xfrm>
            <a:off x="7042729" y="3033988"/>
            <a:ext cx="3309384" cy="623507"/>
          </a:xfrm>
          <a:prstGeom prst="rect">
            <a:avLst/>
          </a:prstGeom>
        </p:spPr>
      </p:pic>
    </p:spTree>
    <p:extLst>
      <p:ext uri="{BB962C8B-B14F-4D97-AF65-F5344CB8AC3E}">
        <p14:creationId xmlns:p14="http://schemas.microsoft.com/office/powerpoint/2010/main" val="3791253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410" y="2921168"/>
            <a:ext cx="9633098" cy="1015663"/>
          </a:xfrm>
          <a:prstGeom prst="rect">
            <a:avLst/>
          </a:prstGeom>
          <a:noFill/>
        </p:spPr>
        <p:txBody>
          <a:bodyPr wrap="square" rtlCol="0">
            <a:spAutoFit/>
          </a:bodyPr>
          <a:lstStyle/>
          <a:p>
            <a:pPr algn="ctr"/>
            <a:r>
              <a:rPr lang="en-GB" sz="6000" dirty="0">
                <a:solidFill>
                  <a:schemeClr val="bg2"/>
                </a:solidFill>
                <a:latin typeface="Sassoon Infant Std" panose="020B0503020103030203" pitchFamily="34" charset="0"/>
              </a:rPr>
              <a:t>Any questions?</a:t>
            </a:r>
          </a:p>
        </p:txBody>
      </p:sp>
      <p:pic>
        <p:nvPicPr>
          <p:cNvPr id="3" name="Picture 2" descr="Diagram&#10;&#10;Description automatically generated">
            <a:extLst>
              <a:ext uri="{FF2B5EF4-FFF2-40B4-BE49-F238E27FC236}">
                <a16:creationId xmlns:a16="http://schemas.microsoft.com/office/drawing/2014/main" id="{ED20EBF9-78EB-5A49-951E-2404629FB151}"/>
              </a:ext>
            </a:extLst>
          </p:cNvPr>
          <p:cNvPicPr>
            <a:picLocks noChangeAspect="1"/>
          </p:cNvPicPr>
          <p:nvPr/>
        </p:nvPicPr>
        <p:blipFill>
          <a:blip r:embed="rId3"/>
          <a:stretch>
            <a:fillRect/>
          </a:stretch>
        </p:blipFill>
        <p:spPr>
          <a:xfrm>
            <a:off x="4337050" y="577850"/>
            <a:ext cx="3035300" cy="1155700"/>
          </a:xfrm>
          <a:prstGeom prst="rect">
            <a:avLst/>
          </a:prstGeom>
        </p:spPr>
      </p:pic>
    </p:spTree>
    <p:extLst>
      <p:ext uri="{BB962C8B-B14F-4D97-AF65-F5344CB8AC3E}">
        <p14:creationId xmlns:p14="http://schemas.microsoft.com/office/powerpoint/2010/main" val="34731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The School Day</a:t>
            </a:r>
            <a:endParaRPr sz="4000" kern="0" dirty="0">
              <a:solidFill>
                <a:srgbClr val="274060"/>
              </a:solidFill>
              <a:latin typeface="SassoonPrimaryInfant" pitchFamily="2"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grpSp>
      <p:sp>
        <p:nvSpPr>
          <p:cNvPr id="8" name="Google Shape;357;p27">
            <a:extLst>
              <a:ext uri="{FF2B5EF4-FFF2-40B4-BE49-F238E27FC236}">
                <a16:creationId xmlns:a16="http://schemas.microsoft.com/office/drawing/2014/main" id="{BF5F846B-0F3A-7341-9C46-3C0C007AA8A0}"/>
              </a:ext>
            </a:extLst>
          </p:cNvPr>
          <p:cNvSpPr txBox="1"/>
          <p:nvPr/>
        </p:nvSpPr>
        <p:spPr>
          <a:xfrm flipH="1">
            <a:off x="674283" y="1663461"/>
            <a:ext cx="10760800" cy="4415389"/>
          </a:xfrm>
          <a:prstGeom prst="rect">
            <a:avLst/>
          </a:prstGeom>
          <a:noFill/>
          <a:ln>
            <a:noFill/>
          </a:ln>
        </p:spPr>
        <p:txBody>
          <a:bodyPr spcFirstLastPara="1" wrap="square" lIns="91433" tIns="91433" rIns="91433" bIns="91433" anchor="ctr" anchorCtr="0">
            <a:noAutofit/>
          </a:bodyPr>
          <a:lstStyle/>
          <a:p>
            <a:pPr defTabSz="609630">
              <a:buClr>
                <a:srgbClr val="000000"/>
              </a:buClr>
            </a:pPr>
            <a:r>
              <a:rPr lang="en-US" sz="2800" kern="0" dirty="0">
                <a:solidFill>
                  <a:srgbClr val="000000"/>
                </a:solidFill>
                <a:latin typeface="SassoonPrimaryInfant" pitchFamily="2" charset="0"/>
                <a:ea typeface="Questrial"/>
                <a:cs typeface="Questrial"/>
                <a:sym typeface="Questrial"/>
              </a:rPr>
              <a:t>The gates open at 8:45 and the children can come straight to the Year 4 classroom. They come in through the gate towards the field and turn right. The Year 4 classroom is the third on the right.</a:t>
            </a:r>
          </a:p>
          <a:p>
            <a:pPr defTabSz="609630">
              <a:buClr>
                <a:srgbClr val="000000"/>
              </a:buClr>
            </a:pPr>
            <a:endParaRPr lang="en-US" sz="2800" kern="0" dirty="0">
              <a:solidFill>
                <a:srgbClr val="000000"/>
              </a:solidFill>
              <a:latin typeface="SassoonPrimaryInfant" pitchFamily="2" charset="0"/>
              <a:ea typeface="Questrial"/>
              <a:cs typeface="Questrial"/>
              <a:sym typeface="Questrial"/>
            </a:endParaRPr>
          </a:p>
          <a:p>
            <a:pPr defTabSz="609630">
              <a:buClr>
                <a:srgbClr val="000000"/>
              </a:buClr>
            </a:pPr>
            <a:r>
              <a:rPr lang="en-US" sz="2800" kern="0" dirty="0">
                <a:solidFill>
                  <a:srgbClr val="000000"/>
                </a:solidFill>
                <a:latin typeface="SassoonPrimaryInfant" pitchFamily="2" charset="0"/>
                <a:ea typeface="Questrial"/>
                <a:cs typeface="Questrial"/>
                <a:sym typeface="Questrial"/>
              </a:rPr>
              <a:t>There are pegs in the classroom for their coats and lockers are outside the classroom for them to store their bags. They share a locker with 1 or 2 others. Packed lunches are stored on a trolley in the street. After lunch they are put on their lockers after lunch, ready to go home. </a:t>
            </a:r>
          </a:p>
          <a:p>
            <a:pPr defTabSz="609630">
              <a:buClr>
                <a:srgbClr val="000000"/>
              </a:buClr>
            </a:pPr>
            <a:endParaRPr lang="en-US" sz="2800" kern="0" dirty="0">
              <a:solidFill>
                <a:srgbClr val="000000"/>
              </a:solidFill>
              <a:latin typeface="SassoonPrimaryInfant" pitchFamily="2" charset="0"/>
              <a:ea typeface="Questrial"/>
              <a:cs typeface="Questrial"/>
              <a:sym typeface="Questrial"/>
            </a:endParaRPr>
          </a:p>
          <a:p>
            <a:pPr defTabSz="609630">
              <a:buClr>
                <a:srgbClr val="000000"/>
              </a:buClr>
            </a:pPr>
            <a:r>
              <a:rPr lang="en-US" sz="2800" kern="0" dirty="0">
                <a:solidFill>
                  <a:srgbClr val="000000"/>
                </a:solidFill>
                <a:latin typeface="SassoonPrimaryInfant" pitchFamily="2" charset="0"/>
                <a:ea typeface="Questrial"/>
                <a:cs typeface="Questrial"/>
                <a:sym typeface="Questrial"/>
              </a:rPr>
              <a:t>The school day ends at 3:20. Children should be collected from the school gate.</a:t>
            </a:r>
          </a:p>
        </p:txBody>
      </p:sp>
    </p:spTree>
    <p:extLst>
      <p:ext uri="{BB962C8B-B14F-4D97-AF65-F5344CB8AC3E}">
        <p14:creationId xmlns:p14="http://schemas.microsoft.com/office/powerpoint/2010/main" val="379597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20" name="Google Shape;320;p24"/>
          <p:cNvSpPr txBox="1"/>
          <p:nvPr/>
        </p:nvSpPr>
        <p:spPr>
          <a:xfrm>
            <a:off x="676950" y="333568"/>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Daily Routines</a:t>
            </a:r>
            <a:endParaRPr sz="4000" kern="0" dirty="0">
              <a:solidFill>
                <a:srgbClr val="274060"/>
              </a:solidFill>
              <a:latin typeface="SassoonPrimaryInfant" pitchFamily="2" charset="0"/>
              <a:ea typeface="DM Sans"/>
              <a:cs typeface="DM Sans"/>
              <a:sym typeface="DM Sans"/>
            </a:endParaRPr>
          </a:p>
        </p:txBody>
      </p:sp>
      <p:sp>
        <p:nvSpPr>
          <p:cNvPr id="20" name="Google Shape;304;p24">
            <a:extLst>
              <a:ext uri="{FF2B5EF4-FFF2-40B4-BE49-F238E27FC236}">
                <a16:creationId xmlns:a16="http://schemas.microsoft.com/office/drawing/2014/main" id="{E135DD81-F574-A54B-9CC6-ED32221406E0}"/>
              </a:ext>
            </a:extLst>
          </p:cNvPr>
          <p:cNvSpPr txBox="1"/>
          <p:nvPr/>
        </p:nvSpPr>
        <p:spPr>
          <a:xfrm>
            <a:off x="1590786" y="1193368"/>
            <a:ext cx="3078296" cy="543661"/>
          </a:xfrm>
          <a:prstGeom prst="rect">
            <a:avLst/>
          </a:prstGeom>
          <a:noFill/>
          <a:ln>
            <a:noFill/>
          </a:ln>
        </p:spPr>
        <p:txBody>
          <a:bodyPr spcFirstLastPara="1" wrap="square" lIns="91433" tIns="91433" rIns="91433" bIns="91433" anchor="t" anchorCtr="0">
            <a:spAutoFit/>
          </a:bodyPr>
          <a:lstStyle/>
          <a:p>
            <a:pPr algn="ctr" defTabSz="609630">
              <a:buClr>
                <a:srgbClr val="000000"/>
              </a:buClr>
            </a:pPr>
            <a:r>
              <a:rPr lang="en" sz="2333" kern="0" dirty="0">
                <a:solidFill>
                  <a:schemeClr val="accent5">
                    <a:lumMod val="25000"/>
                  </a:schemeClr>
                </a:solidFill>
                <a:latin typeface="SassoonPrimaryInfant" pitchFamily="2" charset="0"/>
                <a:ea typeface="Comfortaa"/>
                <a:cs typeface="Comfortaa"/>
                <a:sym typeface="Comfortaa"/>
              </a:rPr>
              <a:t>Playtimes</a:t>
            </a:r>
            <a:endParaRPr sz="2333" kern="0" dirty="0">
              <a:solidFill>
                <a:schemeClr val="accent5">
                  <a:lumMod val="25000"/>
                </a:schemeClr>
              </a:solidFill>
              <a:latin typeface="SassoonPrimaryInfant" pitchFamily="2" charset="0"/>
              <a:ea typeface="Comfortaa"/>
              <a:cs typeface="Comfortaa"/>
              <a:sym typeface="Comfortaa"/>
            </a:endParaRPr>
          </a:p>
        </p:txBody>
      </p:sp>
      <p:sp>
        <p:nvSpPr>
          <p:cNvPr id="21" name="Google Shape;304;p24">
            <a:extLst>
              <a:ext uri="{FF2B5EF4-FFF2-40B4-BE49-F238E27FC236}">
                <a16:creationId xmlns:a16="http://schemas.microsoft.com/office/drawing/2014/main" id="{8E8AD530-3E21-7643-89BF-33374623FBC7}"/>
              </a:ext>
            </a:extLst>
          </p:cNvPr>
          <p:cNvSpPr txBox="1"/>
          <p:nvPr/>
        </p:nvSpPr>
        <p:spPr>
          <a:xfrm>
            <a:off x="7513504" y="1138318"/>
            <a:ext cx="3078296" cy="543661"/>
          </a:xfrm>
          <a:prstGeom prst="rect">
            <a:avLst/>
          </a:prstGeom>
          <a:noFill/>
          <a:ln>
            <a:noFill/>
          </a:ln>
        </p:spPr>
        <p:txBody>
          <a:bodyPr spcFirstLastPara="1" wrap="square" lIns="91433" tIns="91433" rIns="91433" bIns="91433" anchor="t" anchorCtr="0">
            <a:spAutoFit/>
          </a:bodyPr>
          <a:lstStyle/>
          <a:p>
            <a:pPr algn="ctr" defTabSz="609630">
              <a:buClr>
                <a:schemeClr val="accent1"/>
              </a:buClr>
            </a:pPr>
            <a:r>
              <a:rPr lang="en" sz="2333" kern="0" dirty="0">
                <a:solidFill>
                  <a:schemeClr val="accent1"/>
                </a:solidFill>
                <a:latin typeface="SassoonPrimaryInfant" pitchFamily="2" charset="0"/>
                <a:ea typeface="Comfortaa"/>
                <a:cs typeface="Comfortaa"/>
                <a:sym typeface="Comfortaa"/>
              </a:rPr>
              <a:t>Lunchtimes</a:t>
            </a:r>
            <a:endParaRPr sz="2333" kern="0" dirty="0">
              <a:solidFill>
                <a:schemeClr val="accent1"/>
              </a:solidFill>
              <a:latin typeface="SassoonPrimaryInfant" pitchFamily="2" charset="0"/>
              <a:ea typeface="Comfortaa"/>
              <a:cs typeface="Comfortaa"/>
              <a:sym typeface="Comfortaa"/>
            </a:endParaRPr>
          </a:p>
        </p:txBody>
      </p:sp>
      <p:sp>
        <p:nvSpPr>
          <p:cNvPr id="24" name="Google Shape;304;p24">
            <a:extLst>
              <a:ext uri="{FF2B5EF4-FFF2-40B4-BE49-F238E27FC236}">
                <a16:creationId xmlns:a16="http://schemas.microsoft.com/office/drawing/2014/main" id="{DE86CBD4-CA7A-F444-BDAC-28C778868163}"/>
              </a:ext>
            </a:extLst>
          </p:cNvPr>
          <p:cNvSpPr txBox="1"/>
          <p:nvPr/>
        </p:nvSpPr>
        <p:spPr>
          <a:xfrm>
            <a:off x="534008" y="1849065"/>
            <a:ext cx="5191852" cy="3415729"/>
          </a:xfrm>
          <a:prstGeom prst="rect">
            <a:avLst/>
          </a:prstGeom>
          <a:noFill/>
          <a:ln>
            <a:noFill/>
          </a:ln>
        </p:spPr>
        <p:txBody>
          <a:bodyPr spcFirstLastPara="1" wrap="square" lIns="91433" tIns="91433" rIns="91433" bIns="91433" anchor="t" anchorCtr="0">
            <a:spAutoFit/>
          </a:bodyPr>
          <a:lstStyle/>
          <a:p>
            <a:pPr marL="342900" indent="-342900" defTabSz="609630">
              <a:buClr>
                <a:schemeClr val="accent5">
                  <a:lumMod val="25000"/>
                </a:schemeClr>
              </a:buClr>
              <a:buFont typeface="Arial" panose="020B0604020202020204" pitchFamily="34" charset="0"/>
              <a:buChar char="•"/>
            </a:pPr>
            <a:r>
              <a:rPr lang="en-US" sz="2333" kern="0" dirty="0">
                <a:solidFill>
                  <a:srgbClr val="054362"/>
                </a:solidFill>
                <a:latin typeface="SassoonPrimaryInfant" pitchFamily="2" charset="0"/>
                <a:ea typeface="Comfortaa"/>
                <a:cs typeface="Comfortaa"/>
                <a:sym typeface="Comfortaa"/>
              </a:rPr>
              <a:t>10:30 – 10:45 with Year 3, Year 5 and Year 6</a:t>
            </a:r>
          </a:p>
          <a:p>
            <a:pPr marL="342900" indent="-342900" defTabSz="609630">
              <a:buClr>
                <a:schemeClr val="accent5">
                  <a:lumMod val="25000"/>
                </a:schemeClr>
              </a:buClr>
              <a:buFont typeface="Arial" panose="020B0604020202020204" pitchFamily="34" charset="0"/>
              <a:buChar char="•"/>
            </a:pPr>
            <a:r>
              <a:rPr lang="en-US" sz="2333" kern="0" dirty="0">
                <a:solidFill>
                  <a:srgbClr val="054362"/>
                </a:solidFill>
                <a:latin typeface="SassoonPrimaryInfant" pitchFamily="2" charset="0"/>
                <a:ea typeface="Comfortaa"/>
                <a:cs typeface="Comfortaa"/>
                <a:sym typeface="Comfortaa"/>
              </a:rPr>
              <a:t>One playtime each week will be spent on the MUGA</a:t>
            </a:r>
          </a:p>
          <a:p>
            <a:pPr marL="342900" indent="-342900" defTabSz="609630">
              <a:buClr>
                <a:schemeClr val="accent5">
                  <a:lumMod val="25000"/>
                </a:schemeClr>
              </a:buClr>
              <a:buFont typeface="Arial" panose="020B0604020202020204" pitchFamily="34" charset="0"/>
              <a:buChar char="•"/>
            </a:pPr>
            <a:r>
              <a:rPr lang="en-US" sz="2333" kern="0" dirty="0">
                <a:solidFill>
                  <a:srgbClr val="054362"/>
                </a:solidFill>
                <a:latin typeface="SassoonPrimaryInfant" pitchFamily="2" charset="0"/>
                <a:ea typeface="Comfortaa"/>
                <a:cs typeface="Comfortaa"/>
                <a:sym typeface="Comfortaa"/>
              </a:rPr>
              <a:t>Year 4 can bring their own snack (fruit and veg only)</a:t>
            </a:r>
          </a:p>
          <a:p>
            <a:pPr marL="342900" indent="-342900" defTabSz="609630">
              <a:buClr>
                <a:schemeClr val="accent5">
                  <a:lumMod val="25000"/>
                </a:schemeClr>
              </a:buClr>
              <a:buFont typeface="Arial" panose="020B0604020202020204" pitchFamily="34" charset="0"/>
              <a:buChar char="•"/>
            </a:pPr>
            <a:r>
              <a:rPr lang="en-US" sz="2333" kern="0" dirty="0">
                <a:solidFill>
                  <a:srgbClr val="054362"/>
                </a:solidFill>
                <a:latin typeface="SassoonPrimaryInfant" pitchFamily="2" charset="0"/>
                <a:ea typeface="Comfortaa"/>
                <a:cs typeface="Comfortaa"/>
                <a:sym typeface="Comfortaa"/>
              </a:rPr>
              <a:t>Water bottles are always accessible and can be taken out on hot days if needed</a:t>
            </a:r>
            <a:endParaRPr lang="en" sz="2333" kern="0" dirty="0">
              <a:solidFill>
                <a:srgbClr val="054362"/>
              </a:solidFill>
              <a:latin typeface="SassoonPrimaryInfant" pitchFamily="2" charset="0"/>
              <a:ea typeface="Comfortaa"/>
              <a:cs typeface="Comfortaa"/>
              <a:sym typeface="Comfortaa"/>
            </a:endParaRPr>
          </a:p>
        </p:txBody>
      </p:sp>
      <p:sp>
        <p:nvSpPr>
          <p:cNvPr id="25" name="Google Shape;304;p24">
            <a:extLst>
              <a:ext uri="{FF2B5EF4-FFF2-40B4-BE49-F238E27FC236}">
                <a16:creationId xmlns:a16="http://schemas.microsoft.com/office/drawing/2014/main" id="{A822E37C-9C36-F443-9163-1559AF39565A}"/>
              </a:ext>
            </a:extLst>
          </p:cNvPr>
          <p:cNvSpPr txBox="1"/>
          <p:nvPr/>
        </p:nvSpPr>
        <p:spPr>
          <a:xfrm>
            <a:off x="6456726" y="1794016"/>
            <a:ext cx="5191852" cy="2697712"/>
          </a:xfrm>
          <a:prstGeom prst="rect">
            <a:avLst/>
          </a:prstGeom>
          <a:noFill/>
          <a:ln>
            <a:noFill/>
          </a:ln>
        </p:spPr>
        <p:txBody>
          <a:bodyPr spcFirstLastPara="1" wrap="square" lIns="91433" tIns="91433" rIns="91433" bIns="91433" anchor="t" anchorCtr="0">
            <a:spAutoFit/>
          </a:bodyPr>
          <a:lstStyle/>
          <a:p>
            <a:pPr marL="342900" indent="-342900" defTabSz="609630">
              <a:buClr>
                <a:schemeClr val="accent1"/>
              </a:buClr>
              <a:buFont typeface="Arial" panose="020B0604020202020204" pitchFamily="34" charset="0"/>
              <a:buChar char="•"/>
            </a:pPr>
            <a:r>
              <a:rPr lang="en" sz="2333" kern="0" dirty="0">
                <a:solidFill>
                  <a:schemeClr val="accent1"/>
                </a:solidFill>
                <a:latin typeface="SassoonPrimaryInfant" pitchFamily="2" charset="0"/>
                <a:ea typeface="Comfortaa"/>
                <a:cs typeface="Comfortaa"/>
                <a:sym typeface="Comfortaa"/>
              </a:rPr>
              <a:t>Our lunchtimes run from 12:00 – 1:00.</a:t>
            </a:r>
          </a:p>
          <a:p>
            <a:pPr marL="342900" indent="-342900" defTabSz="609630">
              <a:buClr>
                <a:schemeClr val="accent1"/>
              </a:buClr>
              <a:buFont typeface="Arial" panose="020B0604020202020204" pitchFamily="34" charset="0"/>
              <a:buChar char="•"/>
            </a:pPr>
            <a:r>
              <a:rPr lang="en" sz="2333" kern="0" dirty="0">
                <a:solidFill>
                  <a:schemeClr val="accent1"/>
                </a:solidFill>
                <a:latin typeface="SassoonPrimaryInfant" pitchFamily="2" charset="0"/>
                <a:ea typeface="Comfortaa"/>
                <a:cs typeface="Comfortaa"/>
                <a:sym typeface="Comfortaa"/>
              </a:rPr>
              <a:t>We run a family system, where each family of children from across the school eats and plays together. </a:t>
            </a:r>
          </a:p>
          <a:p>
            <a:pPr marL="342900" indent="-342900" defTabSz="609630">
              <a:buClr>
                <a:schemeClr val="accent1"/>
              </a:buClr>
              <a:buFont typeface="Arial" panose="020B0604020202020204" pitchFamily="34" charset="0"/>
              <a:buChar char="•"/>
            </a:pPr>
            <a:r>
              <a:rPr lang="en" sz="2333" kern="0" dirty="0">
                <a:solidFill>
                  <a:schemeClr val="accent1"/>
                </a:solidFill>
                <a:latin typeface="SassoonPrimaryInfant" pitchFamily="2" charset="0"/>
                <a:ea typeface="Comfortaa"/>
                <a:cs typeface="Comfortaa"/>
                <a:sym typeface="Comfortaa"/>
              </a:rPr>
              <a:t>At lunchtimes, the children can play across all of our areas. </a:t>
            </a:r>
          </a:p>
        </p:txBody>
      </p:sp>
      <p:grpSp>
        <p:nvGrpSpPr>
          <p:cNvPr id="26" name="Google Shape;363;p27">
            <a:extLst>
              <a:ext uri="{FF2B5EF4-FFF2-40B4-BE49-F238E27FC236}">
                <a16:creationId xmlns:a16="http://schemas.microsoft.com/office/drawing/2014/main" id="{2DD28568-972D-164C-8F48-0D59F7A5A05B}"/>
              </a:ext>
            </a:extLst>
          </p:cNvPr>
          <p:cNvGrpSpPr/>
          <p:nvPr/>
        </p:nvGrpSpPr>
        <p:grpSpPr>
          <a:xfrm>
            <a:off x="534008" y="550349"/>
            <a:ext cx="11123983" cy="316400"/>
            <a:chOff x="846275" y="1053225"/>
            <a:chExt cx="16685975" cy="474600"/>
          </a:xfrm>
          <a:solidFill>
            <a:schemeClr val="accent2">
              <a:lumMod val="75000"/>
            </a:schemeClr>
          </a:solidFill>
        </p:grpSpPr>
        <p:sp>
          <p:nvSpPr>
            <p:cNvPr id="27" name="Google Shape;364;p27">
              <a:extLst>
                <a:ext uri="{FF2B5EF4-FFF2-40B4-BE49-F238E27FC236}">
                  <a16:creationId xmlns:a16="http://schemas.microsoft.com/office/drawing/2014/main" id="{F31CE693-EF24-DA43-90F1-419903568FE2}"/>
                </a:ext>
              </a:extLst>
            </p:cNvPr>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sp>
          <p:nvSpPr>
            <p:cNvPr id="28" name="Google Shape;365;p27">
              <a:extLst>
                <a:ext uri="{FF2B5EF4-FFF2-40B4-BE49-F238E27FC236}">
                  <a16:creationId xmlns:a16="http://schemas.microsoft.com/office/drawing/2014/main" id="{58B634EA-FB49-FE4A-BA1F-1668ABB8C3F8}"/>
                </a:ext>
              </a:extLst>
            </p:cNvPr>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241" y="4390117"/>
            <a:ext cx="2413750" cy="1802863"/>
          </a:xfrm>
          <a:prstGeom prst="rect">
            <a:avLst/>
          </a:prstGeom>
        </p:spPr>
      </p:pic>
    </p:spTree>
    <p:extLst>
      <p:ext uri="{BB962C8B-B14F-4D97-AF65-F5344CB8AC3E}">
        <p14:creationId xmlns:p14="http://schemas.microsoft.com/office/powerpoint/2010/main" val="346824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Uniform</a:t>
            </a:r>
            <a:endParaRPr sz="4000" kern="0" dirty="0">
              <a:solidFill>
                <a:srgbClr val="274060"/>
              </a:solidFill>
              <a:latin typeface="SassoonPrimaryInfant" pitchFamily="2"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grpSp>
      <p:sp>
        <p:nvSpPr>
          <p:cNvPr id="8" name="Google Shape;357;p27">
            <a:extLst>
              <a:ext uri="{FF2B5EF4-FFF2-40B4-BE49-F238E27FC236}">
                <a16:creationId xmlns:a16="http://schemas.microsoft.com/office/drawing/2014/main" id="{BF5F846B-0F3A-7341-9C46-3C0C007AA8A0}"/>
              </a:ext>
            </a:extLst>
          </p:cNvPr>
          <p:cNvSpPr txBox="1"/>
          <p:nvPr/>
        </p:nvSpPr>
        <p:spPr>
          <a:xfrm flipH="1">
            <a:off x="534007" y="1728205"/>
            <a:ext cx="11123984" cy="4415389"/>
          </a:xfrm>
          <a:prstGeom prst="rect">
            <a:avLst/>
          </a:prstGeom>
          <a:noFill/>
          <a:ln>
            <a:noFill/>
          </a:ln>
        </p:spPr>
        <p:txBody>
          <a:bodyPr spcFirstLastPara="1" wrap="square" lIns="91433" tIns="91433" rIns="91433" bIns="91433" anchor="ctr" anchorCtr="0">
            <a:noAutofit/>
          </a:bodyPr>
          <a:lstStyle/>
          <a:p>
            <a:pPr marL="457200" indent="-457200" defTabSz="609630">
              <a:buClr>
                <a:srgbClr val="000000"/>
              </a:buClr>
              <a:buFont typeface="Arial" panose="020B0604020202020204" pitchFamily="34" charset="0"/>
              <a:buChar char="•"/>
            </a:pPr>
            <a:r>
              <a:rPr lang="en-GB" sz="2800" kern="0" dirty="0">
                <a:solidFill>
                  <a:srgbClr val="000000"/>
                </a:solidFill>
                <a:latin typeface="SassoonPrimaryInfant" pitchFamily="2" charset="0"/>
                <a:ea typeface="Questrial"/>
                <a:cs typeface="Questrial"/>
                <a:sym typeface="Questrial"/>
              </a:rPr>
              <a:t>Our school colours are royal blue, white and grey.</a:t>
            </a:r>
          </a:p>
          <a:p>
            <a:pPr marL="457200" indent="-457200" defTabSz="609630">
              <a:buClr>
                <a:srgbClr val="000000"/>
              </a:buClr>
              <a:buFont typeface="Arial" panose="020B0604020202020204" pitchFamily="34" charset="0"/>
              <a:buChar char="•"/>
            </a:pPr>
            <a:r>
              <a:rPr lang="en-GB" sz="2800" kern="0" dirty="0">
                <a:solidFill>
                  <a:srgbClr val="000000"/>
                </a:solidFill>
                <a:latin typeface="SassoonPrimaryInfant" pitchFamily="2" charset="0"/>
                <a:ea typeface="Questrial"/>
                <a:cs typeface="Questrial"/>
                <a:sym typeface="Questrial"/>
              </a:rPr>
              <a:t>Branded items can be purchased from Brigade. However, </a:t>
            </a:r>
            <a:r>
              <a:rPr lang="en-GB" sz="2800" b="1" kern="0" dirty="0">
                <a:solidFill>
                  <a:srgbClr val="000000"/>
                </a:solidFill>
                <a:latin typeface="SassoonPrimaryInfant" pitchFamily="2" charset="0"/>
                <a:ea typeface="Questrial"/>
                <a:cs typeface="Questrial"/>
                <a:sym typeface="Questrial"/>
              </a:rPr>
              <a:t>no branded items are compulsory.</a:t>
            </a:r>
          </a:p>
          <a:p>
            <a:pPr marL="457200" indent="-457200" defTabSz="609630">
              <a:buClr>
                <a:srgbClr val="000000"/>
              </a:buClr>
              <a:buFont typeface="Arial" panose="020B0604020202020204" pitchFamily="34" charset="0"/>
              <a:buChar char="•"/>
            </a:pPr>
            <a:r>
              <a:rPr lang="en-GB" sz="2800" kern="0" dirty="0">
                <a:solidFill>
                  <a:srgbClr val="000000"/>
                </a:solidFill>
                <a:latin typeface="SassoonPrimaryInfant" pitchFamily="2" charset="0"/>
                <a:ea typeface="Questrial"/>
                <a:cs typeface="Questrial"/>
                <a:sym typeface="Questrial"/>
              </a:rPr>
              <a:t>Uniform expectations:</a:t>
            </a:r>
          </a:p>
          <a:p>
            <a:pPr marL="914400" lvl="1" indent="-457200" defTabSz="609630">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Royal blue sweatshirt or cardigan</a:t>
            </a:r>
          </a:p>
          <a:p>
            <a:pPr marL="914400" lvl="1" indent="-457200" defTabSz="609630">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Grey skirt, pinafore, trousers or shorts</a:t>
            </a:r>
          </a:p>
          <a:p>
            <a:pPr marL="914400" lvl="1" indent="-457200" defTabSz="609630">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White polo-shirt</a:t>
            </a:r>
          </a:p>
          <a:p>
            <a:pPr marL="914400" lvl="1" indent="-457200" defTabSz="609630">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White or grey socks/black or grey tights (with skirts or pinafores)</a:t>
            </a:r>
          </a:p>
          <a:p>
            <a:pPr marL="914400" lvl="1" indent="-457200" defTabSz="609630">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Sensible black shoes (no high heels/wedges, sandals or trainers)</a:t>
            </a:r>
          </a:p>
          <a:p>
            <a:pPr marL="914400" lvl="1" indent="-457200" defTabSz="609630">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Blue and white gingham dress </a:t>
            </a:r>
          </a:p>
          <a:p>
            <a:pPr marL="457200" indent="-457200" defTabSz="609630">
              <a:buClr>
                <a:srgbClr val="000000"/>
              </a:buClr>
              <a:buFont typeface="Arial" panose="020B0604020202020204" pitchFamily="34" charset="0"/>
              <a:buChar char="•"/>
            </a:pPr>
            <a:r>
              <a:rPr lang="en-GB" sz="2800" b="1" kern="0" dirty="0">
                <a:solidFill>
                  <a:schemeClr val="bg2"/>
                </a:solidFill>
                <a:latin typeface="SassoonPrimaryInfant" pitchFamily="2" charset="0"/>
                <a:ea typeface="Questrial"/>
                <a:cs typeface="Questrial"/>
                <a:sym typeface="Questrial"/>
              </a:rPr>
              <a:t>Please make sure that all jumpers, cardigans, coats, hats and gloves are named. </a:t>
            </a:r>
            <a:endParaRPr sz="2800" b="1" kern="0" dirty="0">
              <a:solidFill>
                <a:schemeClr val="bg2"/>
              </a:solidFill>
              <a:latin typeface="SassoonPrimaryInfant" pitchFamily="2" charset="0"/>
              <a:ea typeface="Questrial"/>
              <a:cs typeface="Questrial"/>
              <a:sym typeface="Questrial"/>
            </a:endParaRPr>
          </a:p>
        </p:txBody>
      </p:sp>
    </p:spTree>
    <p:extLst>
      <p:ext uri="{BB962C8B-B14F-4D97-AF65-F5344CB8AC3E}">
        <p14:creationId xmlns:p14="http://schemas.microsoft.com/office/powerpoint/2010/main" val="232150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Uniform</a:t>
            </a:r>
            <a:endParaRPr sz="4000" kern="0" dirty="0">
              <a:solidFill>
                <a:srgbClr val="274060"/>
              </a:solidFill>
              <a:latin typeface="SassoonPrimaryInfant" pitchFamily="2"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grpSp>
      <p:sp>
        <p:nvSpPr>
          <p:cNvPr id="8" name="Google Shape;357;p27">
            <a:extLst>
              <a:ext uri="{FF2B5EF4-FFF2-40B4-BE49-F238E27FC236}">
                <a16:creationId xmlns:a16="http://schemas.microsoft.com/office/drawing/2014/main" id="{BF5F846B-0F3A-7341-9C46-3C0C007AA8A0}"/>
              </a:ext>
            </a:extLst>
          </p:cNvPr>
          <p:cNvSpPr txBox="1"/>
          <p:nvPr/>
        </p:nvSpPr>
        <p:spPr>
          <a:xfrm flipH="1">
            <a:off x="534009" y="1846958"/>
            <a:ext cx="11123984" cy="4415389"/>
          </a:xfrm>
          <a:prstGeom prst="rect">
            <a:avLst/>
          </a:prstGeom>
          <a:noFill/>
          <a:ln>
            <a:noFill/>
          </a:ln>
        </p:spPr>
        <p:txBody>
          <a:bodyPr spcFirstLastPara="1" wrap="square" lIns="91433" tIns="91433" rIns="91433" bIns="91433" anchor="ctr" anchorCtr="0">
            <a:noAutofit/>
          </a:bodyPr>
          <a:lstStyle/>
          <a:p>
            <a:pPr marL="457200" indent="-457200" defTabSz="609630">
              <a:buClr>
                <a:srgbClr val="000000"/>
              </a:buClr>
              <a:buFont typeface="Arial" panose="020B0604020202020204" pitchFamily="34" charset="0"/>
              <a:buChar char="•"/>
            </a:pPr>
            <a:r>
              <a:rPr lang="en-GB" sz="2400" dirty="0">
                <a:latin typeface="SassoonPrimaryInfant" pitchFamily="2" charset="0"/>
              </a:rPr>
              <a:t>Jewellery: For reasons of health and safety, jewellery is not to be worn at school. In those cases where children have pierced ears and need to wear earrings to school then these should be one set of single studs only. Smart watches should not be worn in school. Simple analogue or digital watches are permitted, but should not be used as a distraction. </a:t>
            </a:r>
          </a:p>
          <a:p>
            <a:pPr marL="457200" indent="-457200" defTabSz="609630">
              <a:buClr>
                <a:srgbClr val="000000"/>
              </a:buClr>
              <a:buFont typeface="Arial" panose="020B0604020202020204" pitchFamily="34" charset="0"/>
              <a:buChar char="•"/>
            </a:pPr>
            <a:endParaRPr lang="en-GB" sz="2400" dirty="0">
              <a:latin typeface="SassoonPrimaryInfant" pitchFamily="2" charset="0"/>
            </a:endParaRPr>
          </a:p>
          <a:p>
            <a:pPr marL="457200" indent="-457200" defTabSz="609630">
              <a:buClr>
                <a:srgbClr val="000000"/>
              </a:buClr>
              <a:buFont typeface="Arial" panose="020B0604020202020204" pitchFamily="34" charset="0"/>
              <a:buChar char="•"/>
            </a:pPr>
            <a:r>
              <a:rPr lang="en-GB" sz="2400" dirty="0">
                <a:latin typeface="SassoonPrimaryInfant" pitchFamily="2" charset="0"/>
              </a:rPr>
              <a:t>Hair: Children should have smart hair cuts. Radical designs and hair dye are strongly discouraged.</a:t>
            </a:r>
          </a:p>
          <a:p>
            <a:pPr marL="457200" indent="-457200" defTabSz="609630">
              <a:buClr>
                <a:srgbClr val="000000"/>
              </a:buClr>
              <a:buFont typeface="Arial" panose="020B0604020202020204" pitchFamily="34" charset="0"/>
              <a:buChar char="•"/>
            </a:pPr>
            <a:endParaRPr lang="en-GB" sz="2400" dirty="0">
              <a:latin typeface="SassoonPrimaryInfant" pitchFamily="2" charset="0"/>
            </a:endParaRPr>
          </a:p>
          <a:p>
            <a:pPr marL="457200" indent="-457200" defTabSz="609630">
              <a:buClr>
                <a:srgbClr val="000000"/>
              </a:buClr>
              <a:buFont typeface="Arial" panose="020B0604020202020204" pitchFamily="34" charset="0"/>
              <a:buChar char="•"/>
            </a:pPr>
            <a:r>
              <a:rPr lang="en-GB" sz="2400" dirty="0">
                <a:latin typeface="SassoonPrimaryInfant" pitchFamily="2" charset="0"/>
              </a:rPr>
              <a:t>Make Up: It is not appropriate for children to wear make-up or nail varnish.</a:t>
            </a:r>
          </a:p>
          <a:p>
            <a:pPr marL="457200" indent="-457200" defTabSz="609630">
              <a:buClr>
                <a:srgbClr val="000000"/>
              </a:buClr>
              <a:buFont typeface="Arial" panose="020B0604020202020204" pitchFamily="34" charset="0"/>
              <a:buChar char="•"/>
            </a:pPr>
            <a:endParaRPr lang="en-GB" sz="2400" dirty="0">
              <a:latin typeface="SassoonPrimaryInfant" pitchFamily="2" charset="0"/>
            </a:endParaRPr>
          </a:p>
          <a:p>
            <a:pPr marL="457200" indent="-457200" defTabSz="609630">
              <a:buClr>
                <a:srgbClr val="000000"/>
              </a:buClr>
              <a:buFont typeface="Arial" panose="020B0604020202020204" pitchFamily="34" charset="0"/>
              <a:buChar char="•"/>
            </a:pPr>
            <a:r>
              <a:rPr lang="en-GB" sz="2400" dirty="0">
                <a:latin typeface="SassoonPrimaryInfant" pitchFamily="2" charset="0"/>
              </a:rPr>
              <a:t>We aim to avoid designer products (bags, coats, water bottles). </a:t>
            </a:r>
            <a:endParaRPr lang="en-GB" sz="2400" kern="0" dirty="0">
              <a:solidFill>
                <a:srgbClr val="000000"/>
              </a:solidFill>
              <a:latin typeface="SassoonPrimaryInfant" pitchFamily="2" charset="0"/>
              <a:ea typeface="Questrial"/>
              <a:cs typeface="Questrial"/>
              <a:sym typeface="Questrial"/>
            </a:endParaRPr>
          </a:p>
          <a:p>
            <a:pPr marL="457200" indent="-457200" defTabSz="609630">
              <a:buClr>
                <a:srgbClr val="000000"/>
              </a:buClr>
              <a:buFont typeface="Arial" panose="020B0604020202020204" pitchFamily="34" charset="0"/>
              <a:buChar char="•"/>
            </a:pPr>
            <a:endParaRPr lang="en-GB" sz="2400" dirty="0">
              <a:latin typeface="SassoonPrimaryInfant" pitchFamily="2" charset="0"/>
            </a:endParaRPr>
          </a:p>
        </p:txBody>
      </p:sp>
    </p:spTree>
    <p:extLst>
      <p:ext uri="{BB962C8B-B14F-4D97-AF65-F5344CB8AC3E}">
        <p14:creationId xmlns:p14="http://schemas.microsoft.com/office/powerpoint/2010/main" val="26115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PE</a:t>
            </a:r>
            <a:endParaRPr sz="4000" kern="0" dirty="0">
              <a:solidFill>
                <a:srgbClr val="274060"/>
              </a:solidFill>
              <a:latin typeface="SassoonPrimaryInfant" pitchFamily="2"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grpSp>
      <p:sp>
        <p:nvSpPr>
          <p:cNvPr id="8" name="Google Shape;357;p27">
            <a:extLst>
              <a:ext uri="{FF2B5EF4-FFF2-40B4-BE49-F238E27FC236}">
                <a16:creationId xmlns:a16="http://schemas.microsoft.com/office/drawing/2014/main" id="{BF5F846B-0F3A-7341-9C46-3C0C007AA8A0}"/>
              </a:ext>
            </a:extLst>
          </p:cNvPr>
          <p:cNvSpPr txBox="1"/>
          <p:nvPr/>
        </p:nvSpPr>
        <p:spPr>
          <a:xfrm flipH="1">
            <a:off x="534009" y="1853002"/>
            <a:ext cx="6964474" cy="4415389"/>
          </a:xfrm>
          <a:prstGeom prst="rect">
            <a:avLst/>
          </a:prstGeom>
          <a:noFill/>
          <a:ln>
            <a:noFill/>
          </a:ln>
        </p:spPr>
        <p:txBody>
          <a:bodyPr spcFirstLastPara="1" wrap="square" lIns="91433" tIns="91433" rIns="91433" bIns="91433" anchor="ctr" anchorCtr="0">
            <a:noAutofit/>
          </a:bodyPr>
          <a:lstStyle/>
          <a:p>
            <a:pPr marL="457200" indent="-457200" defTabSz="609630">
              <a:buClr>
                <a:srgbClr val="000000"/>
              </a:buClr>
              <a:buFont typeface="Arial" panose="020B0604020202020204" pitchFamily="34" charset="0"/>
              <a:buChar char="•"/>
            </a:pPr>
            <a:r>
              <a:rPr lang="en" sz="2500" kern="0" dirty="0">
                <a:latin typeface="SassoonPrimaryInfant" pitchFamily="2" charset="0"/>
                <a:ea typeface="Questrial"/>
                <a:cs typeface="Questrial"/>
                <a:sym typeface="Questrial"/>
              </a:rPr>
              <a:t>PE will be on a Wednesday afternoon.</a:t>
            </a:r>
          </a:p>
          <a:p>
            <a:pPr marL="457200" indent="-457200" defTabSz="609630">
              <a:buClr>
                <a:srgbClr val="000000"/>
              </a:buClr>
              <a:buFont typeface="Arial" panose="020B0604020202020204" pitchFamily="34" charset="0"/>
              <a:buChar char="•"/>
            </a:pPr>
            <a:r>
              <a:rPr lang="en-GB" sz="2500" kern="0" dirty="0">
                <a:solidFill>
                  <a:srgbClr val="000000"/>
                </a:solidFill>
                <a:latin typeface="SassoonPrimaryInfant" pitchFamily="2" charset="0"/>
                <a:ea typeface="Questrial"/>
                <a:cs typeface="Questrial"/>
                <a:sym typeface="Questrial"/>
              </a:rPr>
              <a:t>Children should come to school in their PE kit. </a:t>
            </a:r>
          </a:p>
          <a:p>
            <a:pPr marL="457200" indent="-457200" defTabSz="609630">
              <a:buClr>
                <a:srgbClr val="000000"/>
              </a:buClr>
              <a:buFont typeface="Arial" panose="020B0604020202020204" pitchFamily="34" charset="0"/>
              <a:buChar char="•"/>
            </a:pPr>
            <a:r>
              <a:rPr lang="en-GB" sz="2500" kern="0" dirty="0">
                <a:solidFill>
                  <a:srgbClr val="000000"/>
                </a:solidFill>
                <a:latin typeface="SassoonPrimaryInfant" pitchFamily="2" charset="0"/>
                <a:ea typeface="Questrial"/>
                <a:cs typeface="Questrial"/>
                <a:sym typeface="Questrial"/>
              </a:rPr>
              <a:t>They will need appropriate clothing for the weather (sunhats for warm weather, waterproof coats and hats for cold weather.</a:t>
            </a:r>
          </a:p>
          <a:p>
            <a:pPr marL="457200" indent="-457200" defTabSz="609630">
              <a:buClr>
                <a:srgbClr val="000000"/>
              </a:buClr>
              <a:buFont typeface="Arial" panose="020B0604020202020204" pitchFamily="34" charset="0"/>
              <a:buChar char="•"/>
            </a:pPr>
            <a:r>
              <a:rPr lang="en-GB" sz="2500" kern="0" dirty="0">
                <a:solidFill>
                  <a:srgbClr val="000000"/>
                </a:solidFill>
                <a:latin typeface="SassoonPrimaryInfant" pitchFamily="2" charset="0"/>
                <a:ea typeface="Questrial"/>
                <a:cs typeface="Questrial"/>
                <a:sym typeface="Questrial"/>
              </a:rPr>
              <a:t>All jewellery must be removed before PE. If your child is wearing earrings, please ensure that they can remove their own or you provide plasters to cover them. </a:t>
            </a:r>
          </a:p>
          <a:p>
            <a:pPr marL="457200" indent="-457200" defTabSz="609630">
              <a:buClr>
                <a:srgbClr val="000000"/>
              </a:buClr>
              <a:buFont typeface="Arial" panose="020B0604020202020204" pitchFamily="34" charset="0"/>
              <a:buChar char="•"/>
            </a:pPr>
            <a:r>
              <a:rPr lang="en-GB" sz="2500" kern="0" dirty="0">
                <a:solidFill>
                  <a:srgbClr val="000000"/>
                </a:solidFill>
                <a:latin typeface="SassoonPrimaryInfant" pitchFamily="2" charset="0"/>
                <a:ea typeface="Questrial"/>
                <a:cs typeface="Questrial"/>
                <a:sym typeface="Questrial"/>
              </a:rPr>
              <a:t>Please avoid fashion, branded or patterned sportswear.</a:t>
            </a:r>
          </a:p>
          <a:p>
            <a:pPr marL="457200" indent="-457200" defTabSz="609630">
              <a:buClr>
                <a:srgbClr val="000000"/>
              </a:buClr>
              <a:buFont typeface="Arial" panose="020B0604020202020204" pitchFamily="34" charset="0"/>
              <a:buChar char="•"/>
            </a:pPr>
            <a:r>
              <a:rPr lang="en-GB" sz="2500" b="1" kern="0" dirty="0">
                <a:solidFill>
                  <a:schemeClr val="bg2"/>
                </a:solidFill>
                <a:latin typeface="SassoonPrimaryInfant" pitchFamily="2" charset="0"/>
                <a:ea typeface="Questrial"/>
                <a:cs typeface="Questrial"/>
                <a:sym typeface="Questrial"/>
              </a:rPr>
              <a:t>Please make sure that all hoodies are labelled with your child’s name. </a:t>
            </a:r>
          </a:p>
          <a:p>
            <a:pPr marL="457200" indent="-457200" defTabSz="609630">
              <a:buClr>
                <a:srgbClr val="000000"/>
              </a:buClr>
              <a:buFont typeface="Arial" panose="020B0604020202020204" pitchFamily="34" charset="0"/>
              <a:buChar char="•"/>
            </a:pPr>
            <a:endParaRPr sz="2500" kern="0" dirty="0">
              <a:solidFill>
                <a:srgbClr val="000000"/>
              </a:solidFill>
              <a:latin typeface="SassoonPrimaryInfant" pitchFamily="2" charset="0"/>
              <a:ea typeface="Questrial"/>
              <a:cs typeface="Questrial"/>
              <a:sym typeface="Questrial"/>
            </a:endParaRPr>
          </a:p>
        </p:txBody>
      </p:sp>
      <p:pic>
        <p:nvPicPr>
          <p:cNvPr id="3074" name="Picture 2">
            <a:extLst>
              <a:ext uri="{FF2B5EF4-FFF2-40B4-BE49-F238E27FC236}">
                <a16:creationId xmlns:a16="http://schemas.microsoft.com/office/drawing/2014/main" id="{1AD6AC0A-1AED-FD41-9E0A-B4A30D7EDB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46" r="22062"/>
          <a:stretch/>
        </p:blipFill>
        <p:spPr bwMode="auto">
          <a:xfrm>
            <a:off x="7973046" y="1536834"/>
            <a:ext cx="993128" cy="14649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192A168-FFC6-C04D-B759-5E76AE8085FA}"/>
              </a:ext>
            </a:extLst>
          </p:cNvPr>
          <p:cNvSpPr txBox="1"/>
          <p:nvPr/>
        </p:nvSpPr>
        <p:spPr>
          <a:xfrm>
            <a:off x="7595764" y="3045239"/>
            <a:ext cx="1786194" cy="738664"/>
          </a:xfrm>
          <a:prstGeom prst="rect">
            <a:avLst/>
          </a:prstGeom>
          <a:noFill/>
        </p:spPr>
        <p:txBody>
          <a:bodyPr wrap="square">
            <a:spAutoFit/>
          </a:bodyPr>
          <a:lstStyle/>
          <a:p>
            <a:pPr algn="ctr"/>
            <a:r>
              <a:rPr lang="en-GB" sz="1400" b="0" i="0" u="none" strike="noStrike" dirty="0">
                <a:solidFill>
                  <a:srgbClr val="000000"/>
                </a:solidFill>
                <a:effectLst/>
                <a:latin typeface="SassoonPrimaryInfant" pitchFamily="2" charset="0"/>
              </a:rPr>
              <a:t>White T-shirt (available with school logo)</a:t>
            </a:r>
            <a:endParaRPr lang="en-GB" sz="1400" dirty="0">
              <a:latin typeface="SassoonPrimaryInfant" pitchFamily="2" charset="0"/>
            </a:endParaRPr>
          </a:p>
        </p:txBody>
      </p:sp>
      <p:pic>
        <p:nvPicPr>
          <p:cNvPr id="3076" name="Picture 4">
            <a:extLst>
              <a:ext uri="{FF2B5EF4-FFF2-40B4-BE49-F238E27FC236}">
                <a16:creationId xmlns:a16="http://schemas.microsoft.com/office/drawing/2014/main" id="{4050038C-53AD-A94C-9182-9893EA235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1208" y="1418604"/>
            <a:ext cx="1241017" cy="10341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43986B8-A9D6-5A44-943A-1D057D77365F}"/>
              </a:ext>
            </a:extLst>
          </p:cNvPr>
          <p:cNvSpPr txBox="1"/>
          <p:nvPr/>
        </p:nvSpPr>
        <p:spPr>
          <a:xfrm>
            <a:off x="9408488" y="2404850"/>
            <a:ext cx="1786194" cy="307777"/>
          </a:xfrm>
          <a:prstGeom prst="rect">
            <a:avLst/>
          </a:prstGeom>
          <a:noFill/>
        </p:spPr>
        <p:txBody>
          <a:bodyPr wrap="square">
            <a:spAutoFit/>
          </a:bodyPr>
          <a:lstStyle/>
          <a:p>
            <a:pPr algn="ctr"/>
            <a:r>
              <a:rPr lang="en-GB" sz="1400" dirty="0">
                <a:solidFill>
                  <a:srgbClr val="000000"/>
                </a:solidFill>
                <a:latin typeface="SassoonPrimaryInfant" pitchFamily="2" charset="0"/>
              </a:rPr>
              <a:t>Royal blue shorts</a:t>
            </a:r>
            <a:endParaRPr lang="en-GB" sz="1400" dirty="0">
              <a:latin typeface="SassoonPrimaryInfant" pitchFamily="2" charset="0"/>
            </a:endParaRPr>
          </a:p>
        </p:txBody>
      </p:sp>
      <p:pic>
        <p:nvPicPr>
          <p:cNvPr id="3078" name="Picture 6">
            <a:extLst>
              <a:ext uri="{FF2B5EF4-FFF2-40B4-BE49-F238E27FC236}">
                <a16:creationId xmlns:a16="http://schemas.microsoft.com/office/drawing/2014/main" id="{8A692A08-3A8D-4E48-A816-0C48EB9B4E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293" r="22786"/>
          <a:stretch/>
        </p:blipFill>
        <p:spPr bwMode="auto">
          <a:xfrm>
            <a:off x="7974907" y="3926773"/>
            <a:ext cx="981356" cy="15166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0345691-26F0-5A4B-B170-BBAC71358291}"/>
              </a:ext>
            </a:extLst>
          </p:cNvPr>
          <p:cNvSpPr txBox="1"/>
          <p:nvPr/>
        </p:nvSpPr>
        <p:spPr>
          <a:xfrm>
            <a:off x="7595764" y="5548590"/>
            <a:ext cx="1786194" cy="523220"/>
          </a:xfrm>
          <a:prstGeom prst="rect">
            <a:avLst/>
          </a:prstGeom>
          <a:noFill/>
        </p:spPr>
        <p:txBody>
          <a:bodyPr wrap="square">
            <a:spAutoFit/>
          </a:bodyPr>
          <a:lstStyle/>
          <a:p>
            <a:pPr algn="ctr"/>
            <a:r>
              <a:rPr lang="en-GB" sz="1400" dirty="0">
                <a:solidFill>
                  <a:srgbClr val="000000"/>
                </a:solidFill>
                <a:latin typeface="SassoonPrimaryInfant" pitchFamily="2" charset="0"/>
              </a:rPr>
              <a:t>Long, plain jogging bottoms or leggings</a:t>
            </a:r>
          </a:p>
        </p:txBody>
      </p:sp>
      <p:pic>
        <p:nvPicPr>
          <p:cNvPr id="3080" name="Picture 8">
            <a:extLst>
              <a:ext uri="{FF2B5EF4-FFF2-40B4-BE49-F238E27FC236}">
                <a16:creationId xmlns:a16="http://schemas.microsoft.com/office/drawing/2014/main" id="{889DFEBF-42A4-2A4F-9B03-9A654110FE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662" r="24248"/>
          <a:stretch/>
        </p:blipFill>
        <p:spPr bwMode="auto">
          <a:xfrm>
            <a:off x="9880782" y="2771537"/>
            <a:ext cx="861868" cy="137881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8AAA2A8-92BF-9741-9CE6-43EF1BA68311}"/>
              </a:ext>
            </a:extLst>
          </p:cNvPr>
          <p:cNvSpPr txBox="1"/>
          <p:nvPr/>
        </p:nvSpPr>
        <p:spPr>
          <a:xfrm>
            <a:off x="9432687" y="4209265"/>
            <a:ext cx="1786194" cy="738664"/>
          </a:xfrm>
          <a:prstGeom prst="rect">
            <a:avLst/>
          </a:prstGeom>
          <a:noFill/>
        </p:spPr>
        <p:txBody>
          <a:bodyPr wrap="square">
            <a:spAutoFit/>
          </a:bodyPr>
          <a:lstStyle/>
          <a:p>
            <a:pPr algn="ctr"/>
            <a:r>
              <a:rPr lang="en-GB" sz="1400" dirty="0">
                <a:solidFill>
                  <a:srgbClr val="000000"/>
                </a:solidFill>
                <a:latin typeface="SassoonPrimaryInfant" pitchFamily="2" charset="0"/>
              </a:rPr>
              <a:t>Royal blue hooded sweatshirt (available with school logo)</a:t>
            </a:r>
          </a:p>
        </p:txBody>
      </p:sp>
      <p:pic>
        <p:nvPicPr>
          <p:cNvPr id="3082" name="Picture 10" descr="White Chunky Trainers">
            <a:extLst>
              <a:ext uri="{FF2B5EF4-FFF2-40B4-BE49-F238E27FC236}">
                <a16:creationId xmlns:a16="http://schemas.microsoft.com/office/drawing/2014/main" id="{1C5AEFE2-8687-6345-8101-AE62AC312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1943" y="4984623"/>
            <a:ext cx="729357" cy="9671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9D81D2B-9B8C-174D-A096-41297ADBE7B5}"/>
              </a:ext>
            </a:extLst>
          </p:cNvPr>
          <p:cNvSpPr txBox="1"/>
          <p:nvPr/>
        </p:nvSpPr>
        <p:spPr>
          <a:xfrm>
            <a:off x="9381958" y="5988508"/>
            <a:ext cx="1786194" cy="307777"/>
          </a:xfrm>
          <a:prstGeom prst="rect">
            <a:avLst/>
          </a:prstGeom>
          <a:noFill/>
        </p:spPr>
        <p:txBody>
          <a:bodyPr wrap="square">
            <a:spAutoFit/>
          </a:bodyPr>
          <a:lstStyle/>
          <a:p>
            <a:pPr algn="ctr"/>
            <a:r>
              <a:rPr lang="en-GB" sz="1400" dirty="0">
                <a:solidFill>
                  <a:srgbClr val="000000"/>
                </a:solidFill>
                <a:latin typeface="SassoonPrimaryInfant" pitchFamily="2" charset="0"/>
              </a:rPr>
              <a:t>Trainers</a:t>
            </a:r>
            <a:endParaRPr lang="en-GB" sz="1400" dirty="0">
              <a:latin typeface="SassoonPrimaryInfant" pitchFamily="2" charset="0"/>
            </a:endParaRPr>
          </a:p>
        </p:txBody>
      </p:sp>
    </p:spTree>
    <p:extLst>
      <p:ext uri="{BB962C8B-B14F-4D97-AF65-F5344CB8AC3E}">
        <p14:creationId xmlns:p14="http://schemas.microsoft.com/office/powerpoint/2010/main" val="106434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7"/>
          <p:cNvSpPr txBox="1"/>
          <p:nvPr/>
        </p:nvSpPr>
        <p:spPr>
          <a:xfrm flipH="1">
            <a:off x="715600" y="1608363"/>
            <a:ext cx="10760800" cy="4415389"/>
          </a:xfrm>
          <a:prstGeom prst="rect">
            <a:avLst/>
          </a:prstGeom>
          <a:noFill/>
          <a:ln>
            <a:noFill/>
          </a:ln>
        </p:spPr>
        <p:txBody>
          <a:bodyPr spcFirstLastPara="1" wrap="square" lIns="91433" tIns="91433" rIns="91433" bIns="91433" anchor="t" anchorCtr="0">
            <a:noAutofit/>
          </a:bodyPr>
          <a:lstStyle/>
          <a:p>
            <a:pPr algn="ctr" defTabSz="609630">
              <a:buClr>
                <a:srgbClr val="000000"/>
              </a:buClr>
            </a:pPr>
            <a:r>
              <a:rPr lang="en-GB" sz="2200" b="1" kern="0" dirty="0">
                <a:solidFill>
                  <a:srgbClr val="000000"/>
                </a:solidFill>
                <a:latin typeface="SassoonPrimaryInfant" pitchFamily="2" charset="0"/>
                <a:ea typeface="Questrial"/>
                <a:cs typeface="Questrial"/>
                <a:sym typeface="Questrial"/>
              </a:rPr>
              <a:t>Multiplication Tables Check</a:t>
            </a:r>
          </a:p>
          <a:p>
            <a:pPr algn="ctr" defTabSz="609630">
              <a:buClr>
                <a:srgbClr val="000000"/>
              </a:buClr>
            </a:pPr>
            <a:r>
              <a:rPr lang="en-GB" sz="2200" dirty="0">
                <a:latin typeface="SassoonPrimaryInfant" pitchFamily="2" charset="0"/>
              </a:rPr>
              <a:t>The purpose of the check is to determine whether your child can fluently recall their times tables </a:t>
            </a:r>
            <a:r>
              <a:rPr lang="en-GB" sz="2200" b="1" dirty="0">
                <a:latin typeface="SassoonPrimaryInfant" pitchFamily="2" charset="0"/>
              </a:rPr>
              <a:t>up to 12x12</a:t>
            </a:r>
            <a:r>
              <a:rPr lang="en-GB" sz="2200" dirty="0">
                <a:latin typeface="SassoonPrimaryInfant" pitchFamily="2" charset="0"/>
              </a:rPr>
              <a:t>, which is essential for future success in mathematics. It will also help your us to identify if your child may need additional support.</a:t>
            </a:r>
          </a:p>
          <a:p>
            <a:pPr algn="ctr" defTabSz="609630">
              <a:buClr>
                <a:srgbClr val="000000"/>
              </a:buClr>
            </a:pPr>
            <a:endParaRPr lang="en-GB" sz="1600" dirty="0">
              <a:latin typeface="SassoonPrimaryInfant" pitchFamily="2" charset="0"/>
            </a:endParaRPr>
          </a:p>
          <a:p>
            <a:pPr algn="ctr" defTabSz="609630">
              <a:buClr>
                <a:srgbClr val="000000"/>
              </a:buClr>
            </a:pPr>
            <a:r>
              <a:rPr lang="en-GB" sz="2200" dirty="0">
                <a:latin typeface="SassoonPrimaryInfant" pitchFamily="2" charset="0"/>
              </a:rPr>
              <a:t>It is an </a:t>
            </a:r>
            <a:r>
              <a:rPr lang="en-GB" sz="2200" u="sng" dirty="0">
                <a:latin typeface="SassoonPrimaryInfant" pitchFamily="2" charset="0"/>
              </a:rPr>
              <a:t>on-screen check </a:t>
            </a:r>
            <a:r>
              <a:rPr lang="en-GB" sz="2200" dirty="0">
                <a:latin typeface="SassoonPrimaryInfant" pitchFamily="2" charset="0"/>
              </a:rPr>
              <a:t>consisting of </a:t>
            </a:r>
            <a:r>
              <a:rPr lang="en-GB" sz="2200" b="1" dirty="0">
                <a:latin typeface="SassoonPrimaryInfant" pitchFamily="2" charset="0"/>
              </a:rPr>
              <a:t>25 times table questions</a:t>
            </a:r>
            <a:r>
              <a:rPr lang="en-GB" sz="2200" dirty="0">
                <a:latin typeface="SassoonPrimaryInfant" pitchFamily="2" charset="0"/>
              </a:rPr>
              <a:t>. Your child will be able to answer 3 practice questions before taking the actual check. They will then have </a:t>
            </a:r>
            <a:r>
              <a:rPr lang="en-GB" sz="2200" b="1" dirty="0">
                <a:latin typeface="SassoonPrimaryInfant" pitchFamily="2" charset="0"/>
              </a:rPr>
              <a:t>6 seconds </a:t>
            </a:r>
            <a:r>
              <a:rPr lang="en-GB" sz="2200" dirty="0">
                <a:latin typeface="SassoonPrimaryInfant" pitchFamily="2" charset="0"/>
              </a:rPr>
              <a:t>to answer each question.</a:t>
            </a:r>
          </a:p>
          <a:p>
            <a:pPr algn="ctr" defTabSz="609630">
              <a:buClr>
                <a:srgbClr val="000000"/>
              </a:buClr>
            </a:pPr>
            <a:endParaRPr lang="en-GB" sz="1600" dirty="0">
              <a:latin typeface="SassoonPrimaryInfant" pitchFamily="2" charset="0"/>
            </a:endParaRPr>
          </a:p>
          <a:p>
            <a:pPr algn="ctr" defTabSz="609630">
              <a:buClr>
                <a:srgbClr val="000000"/>
              </a:buClr>
            </a:pPr>
            <a:r>
              <a:rPr lang="en-GB" sz="2200" kern="0" dirty="0">
                <a:solidFill>
                  <a:srgbClr val="000000"/>
                </a:solidFill>
                <a:latin typeface="SassoonPrimaryInfant" pitchFamily="2" charset="0"/>
                <a:ea typeface="Questrial"/>
                <a:cs typeface="Questrial"/>
                <a:sym typeface="Questrial"/>
              </a:rPr>
              <a:t>From March, schools can use the check to try it out with children so that they become familiar with it. Soundcheck on TT Rockstars and Multiplication Check are replicas of the Multiplication Tables Check. </a:t>
            </a:r>
          </a:p>
          <a:p>
            <a:pPr algn="ctr" defTabSz="609630">
              <a:buClr>
                <a:srgbClr val="000000"/>
              </a:buClr>
            </a:pPr>
            <a:endParaRPr lang="en-GB" sz="1600" kern="0" dirty="0">
              <a:solidFill>
                <a:srgbClr val="000000"/>
              </a:solidFill>
              <a:latin typeface="SassoonPrimaryInfant" pitchFamily="2" charset="0"/>
              <a:ea typeface="Questrial"/>
              <a:cs typeface="Questrial"/>
              <a:sym typeface="Questrial"/>
            </a:endParaRPr>
          </a:p>
          <a:p>
            <a:pPr algn="ctr" defTabSz="609630">
              <a:buClr>
                <a:srgbClr val="000000"/>
              </a:buClr>
            </a:pPr>
            <a:r>
              <a:rPr lang="en-GB" sz="2200" kern="0" dirty="0">
                <a:solidFill>
                  <a:srgbClr val="000000"/>
                </a:solidFill>
                <a:latin typeface="SassoonPrimaryInfant" pitchFamily="2" charset="0"/>
                <a:ea typeface="Questrial"/>
                <a:cs typeface="Questrial"/>
                <a:sym typeface="Questrial"/>
              </a:rPr>
              <a:t>In June, there will be a window given to us to complete the check.</a:t>
            </a:r>
          </a:p>
        </p:txBody>
      </p:sp>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Statutory Assessment</a:t>
            </a:r>
            <a:endParaRPr sz="4000" kern="0" dirty="0">
              <a:solidFill>
                <a:srgbClr val="274060"/>
              </a:solidFill>
              <a:latin typeface="SassoonPrimaryInfant" pitchFamily="2" charset="0"/>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PrimaryInfant" pitchFamily="2"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PrimaryInfant" pitchFamily="2" charset="0"/>
                <a:ea typeface="DM Sans"/>
                <a:cs typeface="DM Sans"/>
                <a:sym typeface="DM Sans"/>
              </a:rPr>
              <a:t>National Curriculum</a:t>
            </a:r>
            <a:endParaRPr sz="4000" kern="0" dirty="0">
              <a:solidFill>
                <a:srgbClr val="274060"/>
              </a:solidFill>
              <a:latin typeface="SassoonPrimaryInfant" pitchFamily="2" charset="0"/>
              <a:ea typeface="DM Sans"/>
              <a:cs typeface="DM Sans"/>
              <a:sym typeface="DM Sans"/>
            </a:endParaRPr>
          </a:p>
        </p:txBody>
      </p:sp>
      <p:sp>
        <p:nvSpPr>
          <p:cNvPr id="8" name="Google Shape;357;p27">
            <a:extLst>
              <a:ext uri="{FF2B5EF4-FFF2-40B4-BE49-F238E27FC236}">
                <a16:creationId xmlns:a16="http://schemas.microsoft.com/office/drawing/2014/main" id="{E8DA938E-F838-BD4A-A43B-55FC3EC27570}"/>
              </a:ext>
            </a:extLst>
          </p:cNvPr>
          <p:cNvSpPr txBox="1"/>
          <p:nvPr/>
        </p:nvSpPr>
        <p:spPr>
          <a:xfrm flipH="1">
            <a:off x="715600" y="1740460"/>
            <a:ext cx="5021057" cy="4415389"/>
          </a:xfrm>
          <a:prstGeom prst="rect">
            <a:avLst/>
          </a:prstGeom>
          <a:noFill/>
          <a:ln>
            <a:noFill/>
          </a:ln>
        </p:spPr>
        <p:txBody>
          <a:bodyPr spcFirstLastPara="1" wrap="square" lIns="91433" tIns="91433" rIns="91433" bIns="91433" anchor="ctr" anchorCtr="0">
            <a:noAutofit/>
          </a:bodyPr>
          <a:lstStyle/>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English (writing, reading, spelling, handwriting)</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Maths</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Science</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Computing</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Music</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PE</a:t>
            </a:r>
          </a:p>
        </p:txBody>
      </p:sp>
      <p:sp>
        <p:nvSpPr>
          <p:cNvPr id="9" name="Google Shape;357;p27">
            <a:extLst>
              <a:ext uri="{FF2B5EF4-FFF2-40B4-BE49-F238E27FC236}">
                <a16:creationId xmlns:a16="http://schemas.microsoft.com/office/drawing/2014/main" id="{E8DA938E-F838-BD4A-A43B-55FC3EC27570}"/>
              </a:ext>
            </a:extLst>
          </p:cNvPr>
          <p:cNvSpPr txBox="1"/>
          <p:nvPr/>
        </p:nvSpPr>
        <p:spPr>
          <a:xfrm flipH="1">
            <a:off x="6469226" y="1753077"/>
            <a:ext cx="5021057" cy="4415389"/>
          </a:xfrm>
          <a:prstGeom prst="rect">
            <a:avLst/>
          </a:prstGeom>
          <a:noFill/>
          <a:ln>
            <a:noFill/>
          </a:ln>
        </p:spPr>
        <p:txBody>
          <a:bodyPr spcFirstLastPara="1" wrap="square" lIns="91433" tIns="91433" rIns="91433" bIns="91433" anchor="ctr" anchorCtr="0">
            <a:noAutofit/>
          </a:bodyPr>
          <a:lstStyle/>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PSHE</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RE</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Science</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Geography</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History</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Art</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PrimaryInfant" pitchFamily="2" charset="0"/>
                <a:ea typeface="Questrial"/>
                <a:cs typeface="Questrial"/>
                <a:sym typeface="Questrial"/>
              </a:rPr>
              <a:t>Design Technology</a:t>
            </a:r>
          </a:p>
          <a:p>
            <a:pPr marL="342900" indent="-342900" defTabSz="609630">
              <a:lnSpc>
                <a:spcPct val="150000"/>
              </a:lnSpc>
              <a:buClr>
                <a:srgbClr val="000000"/>
              </a:buClr>
              <a:buFont typeface="Arial" panose="020B0604020202020204" pitchFamily="34" charset="0"/>
              <a:buChar char="•"/>
            </a:pPr>
            <a:r>
              <a:rPr lang="en-GB" sz="2400" kern="0" dirty="0">
                <a:latin typeface="SassoonPrimaryInfant" pitchFamily="2" charset="0"/>
                <a:ea typeface="Questrial"/>
                <a:cs typeface="Questrial"/>
                <a:sym typeface="Questrial"/>
              </a:rPr>
              <a:t>Spanish (KS2 only)</a:t>
            </a:r>
          </a:p>
        </p:txBody>
      </p:sp>
    </p:spTree>
    <p:extLst>
      <p:ext uri="{BB962C8B-B14F-4D97-AF65-F5344CB8AC3E}">
        <p14:creationId xmlns:p14="http://schemas.microsoft.com/office/powerpoint/2010/main" val="112774201"/>
      </p:ext>
    </p:extLst>
  </p:cSld>
  <p:clrMapOvr>
    <a:masterClrMapping/>
  </p:clrMapOvr>
</p:sld>
</file>

<file path=ppt/theme/theme1.xml><?xml version="1.0" encoding="utf-8"?>
<a:theme xmlns:a="http://schemas.openxmlformats.org/drawingml/2006/main" name="SlidesMania">
  <a:themeElements>
    <a:clrScheme name="Hurworth">
      <a:dk1>
        <a:srgbClr val="000000"/>
      </a:dk1>
      <a:lt1>
        <a:srgbClr val="FFFFFF"/>
      </a:lt1>
      <a:dk2>
        <a:srgbClr val="9B2168"/>
      </a:dk2>
      <a:lt2>
        <a:srgbClr val="E7E6E6"/>
      </a:lt2>
      <a:accent1>
        <a:srgbClr val="0765B1"/>
      </a:accent1>
      <a:accent2>
        <a:srgbClr val="05AFEB"/>
      </a:accent2>
      <a:accent3>
        <a:srgbClr val="82DDF7"/>
      </a:accent3>
      <a:accent4>
        <a:srgbClr val="0670BA"/>
      </a:accent4>
      <a:accent5>
        <a:srgbClr val="A5DDFA"/>
      </a:accent5>
      <a:accent6>
        <a:srgbClr val="D0EBFF"/>
      </a:accent6>
      <a:hlink>
        <a:srgbClr val="941F61"/>
      </a:hlink>
      <a:folHlink>
        <a:srgbClr val="0860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Hurworth">
      <a:dk1>
        <a:srgbClr val="000000"/>
      </a:dk1>
      <a:lt1>
        <a:srgbClr val="FFFFFF"/>
      </a:lt1>
      <a:dk2>
        <a:srgbClr val="9B2168"/>
      </a:dk2>
      <a:lt2>
        <a:srgbClr val="E7E6E6"/>
      </a:lt2>
      <a:accent1>
        <a:srgbClr val="0765B1"/>
      </a:accent1>
      <a:accent2>
        <a:srgbClr val="05AFEB"/>
      </a:accent2>
      <a:accent3>
        <a:srgbClr val="82DDF7"/>
      </a:accent3>
      <a:accent4>
        <a:srgbClr val="0670BA"/>
      </a:accent4>
      <a:accent5>
        <a:srgbClr val="A5DDFA"/>
      </a:accent5>
      <a:accent6>
        <a:srgbClr val="D0EBFF"/>
      </a:accent6>
      <a:hlink>
        <a:srgbClr val="941F61"/>
      </a:hlink>
      <a:folHlink>
        <a:srgbClr val="0860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090a6a-0d2e-45c2-81e3-0d810d7e935f" xsi:nil="true"/>
    <lcf76f155ced4ddcb4097134ff3c332f xmlns="9b19de4f-fa5d-4c42-aca2-eaadd6a423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6280682EAB34439C6873764CF3F271" ma:contentTypeVersion="12" ma:contentTypeDescription="Create a new document." ma:contentTypeScope="" ma:versionID="0ea50fb7577eae5ded8c285c34410ffc">
  <xsd:schema xmlns:xsd="http://www.w3.org/2001/XMLSchema" xmlns:xs="http://www.w3.org/2001/XMLSchema" xmlns:p="http://schemas.microsoft.com/office/2006/metadata/properties" xmlns:ns2="9b19de4f-fa5d-4c42-aca2-eaadd6a42316" xmlns:ns3="f5090a6a-0d2e-45c2-81e3-0d810d7e935f" targetNamespace="http://schemas.microsoft.com/office/2006/metadata/properties" ma:root="true" ma:fieldsID="1a35a4dfc2e4161a39b411b85252433b" ns2:_="" ns3:_="">
    <xsd:import namespace="9b19de4f-fa5d-4c42-aca2-eaadd6a42316"/>
    <xsd:import namespace="f5090a6a-0d2e-45c2-81e3-0d810d7e93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9de4f-fa5d-4c42-aca2-eaadd6a423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8a787-ab12-4e72-b3f1-70ae65c0b4a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090a6a-0d2e-45c2-81e3-0d810d7e935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1c28e5-fafc-4b22-b09d-d93b98ab8470}" ma:internalName="TaxCatchAll" ma:showField="CatchAllData" ma:web="f5090a6a-0d2e-45c2-81e3-0d810d7e93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C410D3-EDEE-4D9E-8931-A55EE8C660AD}">
  <ds:schemaRefs>
    <ds:schemaRef ds:uri="http://schemas.microsoft.com/office/2006/metadata/properties"/>
    <ds:schemaRef ds:uri="http://schemas.microsoft.com/office/infopath/2007/PartnerControls"/>
    <ds:schemaRef ds:uri="f5090a6a-0d2e-45c2-81e3-0d810d7e935f"/>
    <ds:schemaRef ds:uri="9b19de4f-fa5d-4c42-aca2-eaadd6a42316"/>
  </ds:schemaRefs>
</ds:datastoreItem>
</file>

<file path=customXml/itemProps2.xml><?xml version="1.0" encoding="utf-8"?>
<ds:datastoreItem xmlns:ds="http://schemas.openxmlformats.org/officeDocument/2006/customXml" ds:itemID="{D6D26AB8-A50C-4167-B540-5BA15C7C310C}">
  <ds:schemaRefs>
    <ds:schemaRef ds:uri="http://schemas.microsoft.com/sharepoint/v3/contenttype/forms"/>
  </ds:schemaRefs>
</ds:datastoreItem>
</file>

<file path=customXml/itemProps3.xml><?xml version="1.0" encoding="utf-8"?>
<ds:datastoreItem xmlns:ds="http://schemas.openxmlformats.org/officeDocument/2006/customXml" ds:itemID="{319631EF-00AE-4AA7-9961-1FF27E3DC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9de4f-fa5d-4c42-aca2-eaadd6a42316"/>
    <ds:schemaRef ds:uri="f5090a6a-0d2e-45c2-81e3-0d810d7e9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34172</TotalTime>
  <Words>2153</Words>
  <Application>Microsoft Office PowerPoint</Application>
  <PresentationFormat>Widescreen</PresentationFormat>
  <Paragraphs>239</Paragraphs>
  <Slides>22</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Sassoon Infant Std</vt:lpstr>
      <vt:lpstr>SassoonPrimaryInfant</vt:lpstr>
      <vt:lpstr>Symbol</vt:lpstr>
      <vt:lpstr>SlidesMania</vt:lpstr>
      <vt:lpstr>1_SlidesMania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Lennon</dc:creator>
  <cp:lastModifiedBy>R Kukielka</cp:lastModifiedBy>
  <cp:revision>40</cp:revision>
  <dcterms:created xsi:type="dcterms:W3CDTF">2022-02-01T20:07:22Z</dcterms:created>
  <dcterms:modified xsi:type="dcterms:W3CDTF">2026-03-06T09:08:10Z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0x010100CA6280682EAB34439C6873764CF3F271</vt:lpwstr>
  </property>
  <property fmtid="{D5CDD505-2E9C-101B-9397-08002B2CF9AE}" pid="3" name="Order">
    <vt:r8>2016000</vt:r8>
  </property>
  <property fmtid="{D5CDD505-2E9C-101B-9397-08002B2CF9AE}" pid="4" name="MediaServiceImageTags">
    <vt:lpwstr/>
  </property>
</Properties>
</file>